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48" r:id="rId4"/>
  </p:sldMasterIdLst>
  <p:notesMasterIdLst>
    <p:notesMasterId r:id="rId43"/>
  </p:notesMasterIdLst>
  <p:handoutMasterIdLst>
    <p:handoutMasterId r:id="rId44"/>
  </p:handoutMasterIdLst>
  <p:sldIdLst>
    <p:sldId id="366" r:id="rId5"/>
    <p:sldId id="263" r:id="rId6"/>
    <p:sldId id="353" r:id="rId7"/>
    <p:sldId id="294" r:id="rId8"/>
    <p:sldId id="354" r:id="rId9"/>
    <p:sldId id="355" r:id="rId10"/>
    <p:sldId id="356" r:id="rId11"/>
    <p:sldId id="357" r:id="rId12"/>
    <p:sldId id="358" r:id="rId13"/>
    <p:sldId id="359" r:id="rId14"/>
    <p:sldId id="360" r:id="rId15"/>
    <p:sldId id="361" r:id="rId16"/>
    <p:sldId id="395" r:id="rId17"/>
    <p:sldId id="320" r:id="rId18"/>
    <p:sldId id="321" r:id="rId19"/>
    <p:sldId id="362" r:id="rId20"/>
    <p:sldId id="328" r:id="rId21"/>
    <p:sldId id="398" r:id="rId22"/>
    <p:sldId id="363" r:id="rId23"/>
    <p:sldId id="364" r:id="rId24"/>
    <p:sldId id="365" r:id="rId25"/>
    <p:sldId id="399" r:id="rId26"/>
    <p:sldId id="397" r:id="rId27"/>
    <p:sldId id="340" r:id="rId28"/>
    <p:sldId id="344" r:id="rId29"/>
    <p:sldId id="342" r:id="rId30"/>
    <p:sldId id="343" r:id="rId31"/>
    <p:sldId id="345" r:id="rId32"/>
    <p:sldId id="346" r:id="rId33"/>
    <p:sldId id="347" r:id="rId34"/>
    <p:sldId id="348" r:id="rId35"/>
    <p:sldId id="349" r:id="rId36"/>
    <p:sldId id="350" r:id="rId37"/>
    <p:sldId id="351" r:id="rId38"/>
    <p:sldId id="352" r:id="rId39"/>
    <p:sldId id="337" r:id="rId40"/>
    <p:sldId id="338" r:id="rId41"/>
    <p:sldId id="339" r:id="rId4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3B0D505-C993-6532-1588-558A17F9D080}" name="Terbish Tsendsuren" initials="TT" userId="S::tsendsuren@un.org::01ac52e2-acaa-4e6f-bbf6-c264e303a0e6" providerId="AD"/>
  <p188:author id="{C85A571E-215F-B39B-C6E5-738881FD8925}" name="Patricia Keays" initials="PK" userId="S::patricia.keays@un.org::c6196559-bdbb-4a86-a5b7-05eec1c8f113" providerId="AD"/>
  <p188:author id="{BB9269A0-4C78-3728-56BB-2F6D64562D7B}" name="Patricia Keays" initials="PK" userId="af1ba9049954c777" providerId="Windows Live"/>
  <p188:author id="{47A807C1-D396-40A4-7499-EFFAAF56E34D}" name="Brian Connolly" initials="BC" userId="Brian Connolly"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5A5"/>
    <a:srgbClr val="538135"/>
    <a:srgbClr val="0556A6"/>
    <a:srgbClr val="0077C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892" autoAdjust="0"/>
  </p:normalViewPr>
  <p:slideViewPr>
    <p:cSldViewPr snapToGrid="0">
      <p:cViewPr varScale="1">
        <p:scale>
          <a:sx n="73" d="100"/>
          <a:sy n="73" d="100"/>
        </p:scale>
        <p:origin x="998" y="53"/>
      </p:cViewPr>
      <p:guideLst/>
    </p:cSldViewPr>
  </p:slideViewPr>
  <p:outlineViewPr>
    <p:cViewPr>
      <p:scale>
        <a:sx n="33" d="100"/>
        <a:sy n="33" d="100"/>
      </p:scale>
      <p:origin x="0" y="0"/>
    </p:cViewPr>
  </p:outlineViewPr>
  <p:notesTextViewPr>
    <p:cViewPr>
      <p:scale>
        <a:sx n="3" d="2"/>
        <a:sy n="3" d="2"/>
      </p:scale>
      <p:origin x="0" y="0"/>
    </p:cViewPr>
  </p:notesTextViewPr>
  <p:notesViewPr>
    <p:cSldViewPr snapToGrid="0">
      <p:cViewPr varScale="1">
        <p:scale>
          <a:sx n="84" d="100"/>
          <a:sy n="84" d="100"/>
        </p:scale>
        <p:origin x="3828" y="10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D88C845-7246-407D-1934-022F03AF6E0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978334A9-F3EB-EC20-1CD2-715473F7AAF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F0FBF99-D6BD-4A5B-8804-F0ABF2AAEA87}" type="datetimeFigureOut">
              <a:rPr lang="en-US" smtClean="0"/>
              <a:t>11/1/2025</a:t>
            </a:fld>
            <a:endParaRPr lang="en-US" dirty="0"/>
          </a:p>
        </p:txBody>
      </p:sp>
      <p:sp>
        <p:nvSpPr>
          <p:cNvPr id="4" name="Footer Placeholder 3">
            <a:extLst>
              <a:ext uri="{FF2B5EF4-FFF2-40B4-BE49-F238E27FC236}">
                <a16:creationId xmlns:a16="http://schemas.microsoft.com/office/drawing/2014/main" id="{1BDEE8B0-D768-BCCD-5FC1-3808A235EFD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Tree>
    <p:extLst>
      <p:ext uri="{BB962C8B-B14F-4D97-AF65-F5344CB8AC3E}">
        <p14:creationId xmlns:p14="http://schemas.microsoft.com/office/powerpoint/2010/main" val="22455007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3BFF80-FAEE-440E-826B-5CC2D2B31D0E}" type="datetimeFigureOut">
              <a:rPr lang="en-US" smtClean="0"/>
              <a:t>11/1/2025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CF97C7-2C0D-4DC0-92D4-71B42A9A9F32}" type="slidenum">
              <a:rPr lang="en-US" smtClean="0"/>
              <a:t>‹#›</a:t>
            </a:fld>
            <a:endParaRPr lang="en-US" dirty="0"/>
          </a:p>
        </p:txBody>
      </p:sp>
    </p:spTree>
    <p:extLst>
      <p:ext uri="{BB962C8B-B14F-4D97-AF65-F5344CB8AC3E}">
        <p14:creationId xmlns:p14="http://schemas.microsoft.com/office/powerpoint/2010/main" val="27232956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8CF97C7-2C0D-4DC0-92D4-71B42A9A9F32}" type="slidenum">
              <a:rPr lang="en-US" smtClean="0"/>
              <a:t>1</a:t>
            </a:fld>
            <a:endParaRPr lang="en-US" dirty="0"/>
          </a:p>
        </p:txBody>
      </p:sp>
    </p:spTree>
    <p:extLst>
      <p:ext uri="{BB962C8B-B14F-4D97-AF65-F5344CB8AC3E}">
        <p14:creationId xmlns:p14="http://schemas.microsoft.com/office/powerpoint/2010/main" val="10987566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8CF97C7-2C0D-4DC0-92D4-71B42A9A9F32}" type="slidenum">
              <a:rPr lang="en-US" smtClean="0"/>
              <a:t>2</a:t>
            </a:fld>
            <a:endParaRPr lang="en-US" dirty="0"/>
          </a:p>
        </p:txBody>
      </p:sp>
    </p:spTree>
    <p:extLst>
      <p:ext uri="{BB962C8B-B14F-4D97-AF65-F5344CB8AC3E}">
        <p14:creationId xmlns:p14="http://schemas.microsoft.com/office/powerpoint/2010/main" val="32932230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83656314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84E87CA-1A64-2644-7E72-40D785CA9F96}"/>
              </a:ext>
            </a:extLst>
          </p:cNvPr>
          <p:cNvSpPr txBox="1">
            <a:spLocks/>
          </p:cNvSpPr>
          <p:nvPr userDrawn="1"/>
        </p:nvSpPr>
        <p:spPr>
          <a:xfrm>
            <a:off x="838200" y="304005"/>
            <a:ext cx="10058400" cy="72390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b="1" kern="1200">
                <a:solidFill>
                  <a:schemeClr val="tx1"/>
                </a:solidFill>
                <a:latin typeface="+mj-lt"/>
                <a:ea typeface="+mj-ea"/>
                <a:cs typeface="+mj-cs"/>
              </a:defRPr>
            </a:lvl1pPr>
          </a:lstStyle>
          <a:p>
            <a:pPr algn="l"/>
            <a:endParaRPr lang="en-US" sz="4000" dirty="0"/>
          </a:p>
        </p:txBody>
      </p:sp>
      <p:sp>
        <p:nvSpPr>
          <p:cNvPr id="3" name="Footer Placeholder 4">
            <a:extLst>
              <a:ext uri="{FF2B5EF4-FFF2-40B4-BE49-F238E27FC236}">
                <a16:creationId xmlns:a16="http://schemas.microsoft.com/office/drawing/2014/main" id="{4B1CAC80-D0B1-133B-0105-9E9904D53EA2}"/>
              </a:ext>
            </a:extLst>
          </p:cNvPr>
          <p:cNvSpPr txBox="1">
            <a:spLocks/>
          </p:cNvSpPr>
          <p:nvPr userDrawn="1"/>
        </p:nvSpPr>
        <p:spPr>
          <a:xfrm>
            <a:off x="838201" y="6444045"/>
            <a:ext cx="10613064" cy="156500"/>
          </a:xfrm>
          <a:prstGeom prst="rect">
            <a:avLst/>
          </a:prstGeom>
        </p:spPr>
        <p:txBody>
          <a:bodyPr vert="horz" lIns="91440" tIns="45720" rIns="91440" bIns="45720" rtlCol="0" anchor="ctr"/>
          <a:lstStyle>
            <a:defPPr>
              <a:defRPr lang="en-US"/>
            </a:defPPr>
            <a:lvl1pPr marL="0" algn="l" defTabSz="914400" rtl="0" eaLnBrk="1" latinLnBrk="0" hangingPunct="1">
              <a:defRPr sz="1100" b="1" kern="1200">
                <a:solidFill>
                  <a:schemeClr val="tx1"/>
                </a:solidFill>
                <a:latin typeface="Verdana" panose="020B0604030504040204" pitchFamily="34" charset="0"/>
                <a:ea typeface="Verdana" panose="020B0604030504040204" pitchFamily="34" charset="0"/>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100" noProof="0" dirty="0">
                <a:solidFill>
                  <a:schemeClr val="bg1">
                    <a:lumMod val="65000"/>
                  </a:schemeClr>
                </a:solidFill>
              </a:rPr>
              <a:t>MFBPD de l’ONU 2025									 Diapositive </a:t>
            </a:r>
            <a:fld id="{60323EB4-2EFA-49D3-81CD-1A9035A87ED7}" type="slidenum">
              <a:rPr lang="fr-FR" sz="1100" noProof="0" smtClean="0">
                <a:solidFill>
                  <a:schemeClr val="bg1">
                    <a:lumMod val="65000"/>
                  </a:schemeClr>
                </a:solidFill>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lang="fr-FR" sz="1100" noProof="0" dirty="0">
              <a:solidFill>
                <a:schemeClr val="bg1">
                  <a:lumMod val="65000"/>
                </a:schemeClr>
              </a:solidFill>
            </a:endParaRPr>
          </a:p>
        </p:txBody>
      </p:sp>
      <p:pic>
        <p:nvPicPr>
          <p:cNvPr id="4" name="Picture 3" descr="A black background with a black square&#10;&#10;Description automatically generated with medium confidence">
            <a:extLst>
              <a:ext uri="{FF2B5EF4-FFF2-40B4-BE49-F238E27FC236}">
                <a16:creationId xmlns:a16="http://schemas.microsoft.com/office/drawing/2014/main" id="{F1947308-4FF3-8DEB-B563-11A0740555F6}"/>
              </a:ext>
            </a:extLst>
          </p:cNvPr>
          <p:cNvPicPr>
            <a:picLocks noChangeAspect="1" noChangeArrowheads="1"/>
          </p:cNvPicPr>
          <p:nvPr userDrawn="1"/>
        </p:nvPicPr>
        <p:blipFill>
          <a:blip r:embed="rId3">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10818451" y="125955"/>
            <a:ext cx="632813" cy="540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15601A51-F668-D797-5548-05DF1DD53072}"/>
              </a:ext>
            </a:extLst>
          </p:cNvPr>
          <p:cNvSpPr txBox="1"/>
          <p:nvPr userDrawn="1"/>
        </p:nvSpPr>
        <p:spPr>
          <a:xfrm>
            <a:off x="7171298" y="257455"/>
            <a:ext cx="3647153" cy="261610"/>
          </a:xfrm>
          <a:prstGeom prst="rect">
            <a:avLst/>
          </a:prstGeom>
          <a:noFill/>
        </p:spPr>
        <p:txBody>
          <a:bodyPr wrap="none" rtlCol="0">
            <a:spAutoFit/>
          </a:bodyPr>
          <a:lstStyle/>
          <a:p>
            <a:pPr algn="r"/>
            <a:r>
              <a:rPr lang="fr-FR" sz="1100" b="1" noProof="0" dirty="0">
                <a:solidFill>
                  <a:schemeClr val="bg1">
                    <a:lumMod val="65000"/>
                  </a:schemeClr>
                </a:solidFill>
                <a:latin typeface="Verdana" panose="020B0604030504040204" pitchFamily="34" charset="0"/>
                <a:ea typeface="Verdana" panose="020B0604030504040204" pitchFamily="34" charset="0"/>
              </a:rPr>
              <a:t>3.4 Environnement et ressources naturelles</a:t>
            </a:r>
          </a:p>
        </p:txBody>
      </p:sp>
    </p:spTree>
    <p:extLst>
      <p:ext uri="{BB962C8B-B14F-4D97-AF65-F5344CB8AC3E}">
        <p14:creationId xmlns:p14="http://schemas.microsoft.com/office/powerpoint/2010/main" val="4131813110"/>
      </p:ext>
    </p:extLst>
  </p:cSld>
  <p:clrMap bg1="lt1" tx1="dk1" bg2="lt2" tx2="dk2" accent1="accent1" accent2="accent2" accent3="accent3" accent4="accent4" accent5="accent5" accent6="accent6" hlink="hlink" folHlink="folHlink"/>
  <p:sldLayoutIdLst>
    <p:sldLayoutId id="2147483649" r:id="rId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8.xml"/><Relationship Id="rId1" Type="http://schemas.openxmlformats.org/officeDocument/2006/relationships/tags" Target="../tags/tag17.xml"/></Relationships>
</file>

<file path=ppt/slides/_rels/slide11.xml.rels><?xml version="1.0" encoding="UTF-8" standalone="yes"?>
<Relationships xmlns="http://schemas.openxmlformats.org/package/2006/relationships"><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 Id="rId6" Type="http://schemas.microsoft.com/office/2007/relationships/hdphoto" Target="../media/hdphoto1.wdp"/><Relationship Id="rId5" Type="http://schemas.openxmlformats.org/officeDocument/2006/relationships/image" Target="../media/image3.png"/><Relationship Id="rId4"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3.xml"/><Relationship Id="rId1" Type="http://schemas.openxmlformats.org/officeDocument/2006/relationships/tags" Target="../tags/tag2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4.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6.xml"/><Relationship Id="rId1" Type="http://schemas.openxmlformats.org/officeDocument/2006/relationships/tags" Target="../tags/tag25.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8.xml"/><Relationship Id="rId1" Type="http://schemas.openxmlformats.org/officeDocument/2006/relationships/tags" Target="../tags/tag27.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0.xml"/><Relationship Id="rId1" Type="http://schemas.openxmlformats.org/officeDocument/2006/relationships/tags" Target="../tags/tag29.xml"/></Relationships>
</file>

<file path=ppt/slides/_rels/slide17.xml.rels><?xml version="1.0" encoding="UTF-8" standalone="yes"?>
<Relationships xmlns="http://schemas.openxmlformats.org/package/2006/relationships"><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tags" Target="../tags/tag31.xml"/><Relationship Id="rId5" Type="http://schemas.openxmlformats.org/officeDocument/2006/relationships/image" Target="../media/image4.png"/><Relationship Id="rId4"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5.xml"/><Relationship Id="rId1" Type="http://schemas.openxmlformats.org/officeDocument/2006/relationships/tags" Target="../tags/tag34.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7.xml"/><Relationship Id="rId1" Type="http://schemas.openxmlformats.org/officeDocument/2006/relationships/tags" Target="../tags/tag36.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9.xml"/><Relationship Id="rId1" Type="http://schemas.openxmlformats.org/officeDocument/2006/relationships/tags" Target="../tags/tag38.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1.xml"/><Relationship Id="rId1" Type="http://schemas.openxmlformats.org/officeDocument/2006/relationships/tags" Target="../tags/tag40.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3.xml"/><Relationship Id="rId1" Type="http://schemas.openxmlformats.org/officeDocument/2006/relationships/tags" Target="../tags/tag4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4.xml"/></Relationships>
</file>

<file path=ppt/slides/_rels/slide24.xml.rels><?xml version="1.0" encoding="UTF-8" standalone="yes"?>
<Relationships xmlns="http://schemas.openxmlformats.org/package/2006/relationships"><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tags" Target="../tags/tag45.xml"/><Relationship Id="rId5" Type="http://schemas.openxmlformats.org/officeDocument/2006/relationships/image" Target="../media/image5.jpeg"/><Relationship Id="rId4"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tags" Target="../tags/tag48.xml"/><Relationship Id="rId6" Type="http://schemas.microsoft.com/office/2007/relationships/hdphoto" Target="../media/hdphoto2.wdp"/><Relationship Id="rId5" Type="http://schemas.openxmlformats.org/officeDocument/2006/relationships/image" Target="../media/image6.png"/><Relationship Id="rId4"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tags" Target="../tags/tag51.xml"/><Relationship Id="rId5" Type="http://schemas.openxmlformats.org/officeDocument/2006/relationships/image" Target="../media/image7.jpeg"/><Relationship Id="rId4"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6" Type="http://schemas.microsoft.com/office/2007/relationships/hdphoto" Target="../media/hdphoto3.wdp"/><Relationship Id="rId5" Type="http://schemas.openxmlformats.org/officeDocument/2006/relationships/image" Target="../media/image8.png"/><Relationship Id="rId4"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tags" Target="../tags/tag57.xml"/><Relationship Id="rId5" Type="http://schemas.openxmlformats.org/officeDocument/2006/relationships/image" Target="../media/image9.jpeg"/><Relationship Id="rId4"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tags" Target="../tags/tag60.xml"/><Relationship Id="rId5" Type="http://schemas.openxmlformats.org/officeDocument/2006/relationships/image" Target="../media/image10.jpeg"/><Relationship Id="rId4"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30.xml.rels><?xml version="1.0" encoding="UTF-8" standalone="yes"?>
<Relationships xmlns="http://schemas.openxmlformats.org/package/2006/relationships"><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 Id="rId5" Type="http://schemas.openxmlformats.org/officeDocument/2006/relationships/image" Target="../media/image11.jpeg"/><Relationship Id="rId4"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tags" Target="../tags/tag66.xml"/><Relationship Id="rId6" Type="http://schemas.microsoft.com/office/2007/relationships/hdphoto" Target="../media/hdphoto4.wdp"/><Relationship Id="rId5" Type="http://schemas.openxmlformats.org/officeDocument/2006/relationships/image" Target="../media/image12.png"/><Relationship Id="rId4"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 Id="rId6" Type="http://schemas.microsoft.com/office/2007/relationships/hdphoto" Target="../media/hdphoto5.wdp"/><Relationship Id="rId5" Type="http://schemas.openxmlformats.org/officeDocument/2006/relationships/image" Target="../media/image13.png"/><Relationship Id="rId4"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tags" Target="../tags/tag72.xml"/><Relationship Id="rId6" Type="http://schemas.microsoft.com/office/2007/relationships/hdphoto" Target="../media/hdphoto6.wdp"/><Relationship Id="rId5" Type="http://schemas.openxmlformats.org/officeDocument/2006/relationships/image" Target="../media/image14.png"/><Relationship Id="rId4"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 Id="rId6" Type="http://schemas.microsoft.com/office/2007/relationships/hdphoto" Target="../media/hdphoto7.wdp"/><Relationship Id="rId5" Type="http://schemas.openxmlformats.org/officeDocument/2006/relationships/image" Target="../media/image15.png"/><Relationship Id="rId4"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tags" Target="../tags/tag78.xml"/><Relationship Id="rId6" Type="http://schemas.microsoft.com/office/2007/relationships/hdphoto" Target="../media/hdphoto8.wdp"/><Relationship Id="rId5" Type="http://schemas.openxmlformats.org/officeDocument/2006/relationships/image" Target="../media/image16.png"/><Relationship Id="rId4"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tags" Target="../tags/tag81.xml"/><Relationship Id="rId4"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tags" Target="../tags/tag84.xml"/><Relationship Id="rId4"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tags" Target="../tags/tag89.xml"/><Relationship Id="rId2" Type="http://schemas.openxmlformats.org/officeDocument/2006/relationships/tags" Target="../tags/tag88.xml"/><Relationship Id="rId1" Type="http://schemas.openxmlformats.org/officeDocument/2006/relationships/tags" Target="../tags/tag87.xml"/><Relationship Id="rId4"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5.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 Id="rId5" Type="http://schemas.openxmlformats.org/officeDocument/2006/relationships/image" Target="../media/image2.jpeg"/><Relationship Id="rId4"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xml"/><Relationship Id="rId1" Type="http://schemas.openxmlformats.org/officeDocument/2006/relationships/tags" Target="../tags/tag9.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2.xml"/><Relationship Id="rId1" Type="http://schemas.openxmlformats.org/officeDocument/2006/relationships/tags" Target="../tags/tag11.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4.xml"/><Relationship Id="rId1" Type="http://schemas.openxmlformats.org/officeDocument/2006/relationships/tags" Target="../tags/tag13.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6.xml"/><Relationship Id="rId1" Type="http://schemas.openxmlformats.org/officeDocument/2006/relationships/tags" Target="../tags/tag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359866-67F8-FF05-5EBB-67BE6354D421}"/>
              </a:ext>
            </a:extLst>
          </p:cNvPr>
          <p:cNvSpPr txBox="1"/>
          <p:nvPr>
            <p:custDataLst>
              <p:tags r:id="rId1"/>
            </p:custDataLst>
          </p:nvPr>
        </p:nvSpPr>
        <p:spPr>
          <a:xfrm>
            <a:off x="1524000" y="2551837"/>
            <a:ext cx="9144000" cy="1754326"/>
          </a:xfrm>
          <a:prstGeom prst="rect">
            <a:avLst/>
          </a:prstGeom>
          <a:noFill/>
        </p:spPr>
        <p:txBody>
          <a:bodyPr wrap="square" anchor="ctr">
            <a:spAutoFit/>
          </a:bodyPr>
          <a:lstStyle/>
          <a:p>
            <a:pPr marL="0" marR="0" algn="ctr">
              <a:spcBef>
                <a:spcPts val="600"/>
              </a:spcBef>
              <a:spcAft>
                <a:spcPts val="600"/>
              </a:spcAft>
            </a:pPr>
            <a:r>
              <a:rPr lang="fr-FR" sz="5400" b="1" dirty="0">
                <a:solidFill>
                  <a:srgbClr val="0055A5"/>
                </a:solidFill>
                <a:latin typeface="Verdana" panose="020B0604030504040204" pitchFamily="34" charset="0"/>
                <a:ea typeface="Verdana" panose="020B0604030504040204" pitchFamily="34" charset="0"/>
                <a:cs typeface="Aptos" panose="020B0004020202020204" pitchFamily="34" charset="0"/>
              </a:rPr>
              <a:t>3.4 Environnement et ressources naturelles</a:t>
            </a:r>
          </a:p>
        </p:txBody>
      </p:sp>
    </p:spTree>
    <p:extLst>
      <p:ext uri="{BB962C8B-B14F-4D97-AF65-F5344CB8AC3E}">
        <p14:creationId xmlns:p14="http://schemas.microsoft.com/office/powerpoint/2010/main" val="29450113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7C94360-6765-0171-56C2-5A557EACED9F}"/>
              </a:ext>
            </a:extLst>
          </p:cNvPr>
          <p:cNvSpPr txBox="1"/>
          <p:nvPr>
            <p:custDataLst>
              <p:tags r:id="rId1"/>
            </p:custDataLst>
          </p:nvPr>
        </p:nvSpPr>
        <p:spPr>
          <a:xfrm>
            <a:off x="1245108" y="716285"/>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Les quatre R</a:t>
            </a:r>
          </a:p>
        </p:txBody>
      </p:sp>
      <p:sp>
        <p:nvSpPr>
          <p:cNvPr id="4" name="TextBox 3">
            <a:extLst>
              <a:ext uri="{FF2B5EF4-FFF2-40B4-BE49-F238E27FC236}">
                <a16:creationId xmlns:a16="http://schemas.microsoft.com/office/drawing/2014/main" id="{DE9212B3-4C8C-BE75-A9D2-D6191A23EA67}"/>
              </a:ext>
            </a:extLst>
          </p:cNvPr>
          <p:cNvSpPr txBox="1"/>
          <p:nvPr>
            <p:custDataLst>
              <p:tags r:id="rId2"/>
            </p:custDataLst>
          </p:nvPr>
        </p:nvSpPr>
        <p:spPr>
          <a:xfrm>
            <a:off x="1595999" y="1843950"/>
            <a:ext cx="9000000" cy="34778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R="47625">
              <a:spcBef>
                <a:spcPts val="600"/>
              </a:spcBef>
              <a:spcAft>
                <a:spcPts val="600"/>
              </a:spcAft>
            </a:pPr>
            <a:r>
              <a:rPr lang="fr-FR" sz="2000" b="1" dirty="0">
                <a:solidFill>
                  <a:srgbClr val="000000"/>
                </a:solidFill>
                <a:latin typeface="Verdana"/>
                <a:ea typeface="Verdana"/>
                <a:cs typeface="Segoe UI"/>
              </a:rPr>
              <a:t>Recyclage :</a:t>
            </a:r>
          </a:p>
          <a:p>
            <a:pPr marL="342900" marR="47625" indent="-342900">
              <a:spcBef>
                <a:spcPts val="600"/>
              </a:spcBef>
              <a:spcAft>
                <a:spcPts val="600"/>
              </a:spcAft>
              <a:buFont typeface="Arial" panose="020B0604020202020204" pitchFamily="34" charset="0"/>
              <a:buChar char="•"/>
            </a:pPr>
            <a:r>
              <a:rPr lang="fr-FR" sz="2000" dirty="0">
                <a:solidFill>
                  <a:srgbClr val="000000"/>
                </a:solidFill>
                <a:latin typeface="Verdana"/>
                <a:ea typeface="Verdana"/>
                <a:cs typeface="Segoe UI"/>
              </a:rPr>
              <a:t>Réduire la production de déchets est l’action à privilégier pour réduire l'empreinte écologique individuelle</a:t>
            </a:r>
          </a:p>
          <a:p>
            <a:pPr marL="342900" marR="47625" indent="-342900">
              <a:spcBef>
                <a:spcPts val="600"/>
              </a:spcBef>
              <a:spcAft>
                <a:spcPts val="600"/>
              </a:spcAft>
              <a:buFont typeface="Arial" panose="020B0604020202020204" pitchFamily="34" charset="0"/>
              <a:buChar char="•"/>
            </a:pPr>
            <a:r>
              <a:rPr lang="fr-FR" sz="2000" dirty="0">
                <a:solidFill>
                  <a:srgbClr val="000000"/>
                </a:solidFill>
                <a:latin typeface="Verdana"/>
                <a:ea typeface="Verdana"/>
                <a:cs typeface="Segoe UI"/>
              </a:rPr>
              <a:t>Utilisez</a:t>
            </a:r>
            <a:r>
              <a:rPr lang="fr-FR" sz="2000" i="0" dirty="0">
                <a:solidFill>
                  <a:srgbClr val="000000"/>
                </a:solidFill>
                <a:effectLst/>
                <a:latin typeface="Verdana"/>
                <a:ea typeface="Times New Roman" panose="02020603050405020304" pitchFamily="18" charset="0"/>
                <a:cs typeface="Segoe UI"/>
              </a:rPr>
              <a:t> des bacs de recyclage au sein de la </a:t>
            </a:r>
            <a:r>
              <a:rPr lang="fr-FR" sz="2000" dirty="0">
                <a:solidFill>
                  <a:srgbClr val="000000"/>
                </a:solidFill>
                <a:latin typeface="Verdana"/>
                <a:ea typeface="Times New Roman" panose="02020603050405020304" pitchFamily="18" charset="0"/>
                <a:cs typeface="Segoe UI"/>
              </a:rPr>
              <a:t>mission</a:t>
            </a:r>
          </a:p>
          <a:p>
            <a:pPr marL="342900" marR="47625" indent="-342900">
              <a:spcBef>
                <a:spcPts val="600"/>
              </a:spcBef>
              <a:spcAft>
                <a:spcPts val="600"/>
              </a:spcAft>
              <a:buFont typeface="Arial" panose="020B0604020202020204" pitchFamily="34" charset="0"/>
              <a:buChar char="•"/>
            </a:pPr>
            <a:r>
              <a:rPr lang="fr-FR" sz="2000" i="0" dirty="0">
                <a:solidFill>
                  <a:srgbClr val="000000"/>
                </a:solidFill>
                <a:effectLst/>
                <a:latin typeface="Verdana"/>
                <a:ea typeface="Times New Roman" panose="02020603050405020304" pitchFamily="18" charset="0"/>
                <a:cs typeface="Segoe UI"/>
              </a:rPr>
              <a:t>Faites le tri puis manipulez, stockez, traitez et éliminez les </a:t>
            </a:r>
            <a:r>
              <a:rPr lang="fr-FR" sz="2000" dirty="0">
                <a:solidFill>
                  <a:srgbClr val="000000"/>
                </a:solidFill>
                <a:latin typeface="Verdana"/>
                <a:ea typeface="Times New Roman" panose="02020603050405020304" pitchFamily="18" charset="0"/>
                <a:cs typeface="Segoe UI"/>
              </a:rPr>
              <a:t>déchets</a:t>
            </a:r>
            <a:r>
              <a:rPr lang="fr-FR" sz="2000" i="0" dirty="0">
                <a:solidFill>
                  <a:srgbClr val="000000"/>
                </a:solidFill>
                <a:effectLst/>
                <a:latin typeface="Verdana"/>
                <a:ea typeface="Times New Roman" panose="02020603050405020304" pitchFamily="18" charset="0"/>
                <a:cs typeface="Segoe UI"/>
              </a:rPr>
              <a:t> </a:t>
            </a:r>
            <a:r>
              <a:rPr lang="fr-FR" sz="2000" dirty="0">
                <a:solidFill>
                  <a:srgbClr val="000000"/>
                </a:solidFill>
                <a:latin typeface="Verdana"/>
                <a:ea typeface="Times New Roman" panose="02020603050405020304" pitchFamily="18" charset="0"/>
                <a:cs typeface="Segoe UI"/>
              </a:rPr>
              <a:t> </a:t>
            </a:r>
            <a:r>
              <a:rPr lang="fr-FR" sz="2000" i="0" dirty="0">
                <a:solidFill>
                  <a:srgbClr val="000000"/>
                </a:solidFill>
                <a:effectLst/>
                <a:latin typeface="Verdana"/>
                <a:ea typeface="Times New Roman" panose="02020603050405020304" pitchFamily="18" charset="0"/>
                <a:cs typeface="Segoe UI"/>
              </a:rPr>
              <a:t>correctement (huile, piles, liquides de nettoyage, déchets médicaux)</a:t>
            </a:r>
          </a:p>
          <a:p>
            <a:pPr marL="342900" marR="47625" indent="-342900">
              <a:spcBef>
                <a:spcPts val="600"/>
              </a:spcBef>
              <a:spcAft>
                <a:spcPts val="600"/>
              </a:spcAft>
              <a:buFont typeface="Arial" panose="020B0604020202020204" pitchFamily="34" charset="0"/>
              <a:buChar char="•"/>
            </a:pPr>
            <a:r>
              <a:rPr lang="fr-FR" sz="2000" dirty="0">
                <a:solidFill>
                  <a:srgbClr val="000000"/>
                </a:solidFill>
                <a:latin typeface="Verdana"/>
                <a:ea typeface="Times New Roman" panose="02020603050405020304" pitchFamily="18" charset="0"/>
                <a:cs typeface="Segoe UI"/>
              </a:rPr>
              <a:t>Utilisez les stations d'épuration des eaux usées pour le recyclage et l'utilisation de l'eau</a:t>
            </a:r>
          </a:p>
        </p:txBody>
      </p:sp>
    </p:spTree>
    <p:extLst>
      <p:ext uri="{BB962C8B-B14F-4D97-AF65-F5344CB8AC3E}">
        <p14:creationId xmlns:p14="http://schemas.microsoft.com/office/powerpoint/2010/main" val="605923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7C94360-6765-0171-56C2-5A557EACED9F}"/>
              </a:ext>
            </a:extLst>
          </p:cNvPr>
          <p:cNvSpPr txBox="1"/>
          <p:nvPr>
            <p:custDataLst>
              <p:tags r:id="rId1"/>
            </p:custDataLst>
          </p:nvPr>
        </p:nvSpPr>
        <p:spPr>
          <a:xfrm>
            <a:off x="1245108" y="716285"/>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Les quatre R</a:t>
            </a:r>
          </a:p>
        </p:txBody>
      </p:sp>
      <p:sp>
        <p:nvSpPr>
          <p:cNvPr id="4" name="TextBox 3">
            <a:extLst>
              <a:ext uri="{FF2B5EF4-FFF2-40B4-BE49-F238E27FC236}">
                <a16:creationId xmlns:a16="http://schemas.microsoft.com/office/drawing/2014/main" id="{DE9212B3-4C8C-BE75-A9D2-D6191A23EA67}"/>
              </a:ext>
            </a:extLst>
          </p:cNvPr>
          <p:cNvSpPr txBox="1"/>
          <p:nvPr>
            <p:custDataLst>
              <p:tags r:id="rId2"/>
            </p:custDataLst>
          </p:nvPr>
        </p:nvSpPr>
        <p:spPr>
          <a:xfrm>
            <a:off x="1408386" y="1522238"/>
            <a:ext cx="9538505" cy="30162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R="47625">
              <a:spcBef>
                <a:spcPts val="600"/>
              </a:spcBef>
              <a:spcAft>
                <a:spcPts val="600"/>
              </a:spcAft>
            </a:pPr>
            <a:r>
              <a:rPr lang="fr-FR" sz="2000" b="1" dirty="0">
                <a:solidFill>
                  <a:srgbClr val="000000"/>
                </a:solidFill>
                <a:highlight>
                  <a:srgbClr val="FFFFFF"/>
                </a:highlight>
                <a:latin typeface="Verdana"/>
                <a:ea typeface="Verdana"/>
                <a:cs typeface="Segoe UI"/>
              </a:rPr>
              <a:t>Récupération :</a:t>
            </a:r>
          </a:p>
          <a:p>
            <a:pPr marL="342900" marR="47625" indent="-342900">
              <a:spcBef>
                <a:spcPts val="600"/>
              </a:spcBef>
              <a:spcAft>
                <a:spcPts val="600"/>
              </a:spcAft>
              <a:buFont typeface="Arial" panose="020B0604020202020204" pitchFamily="34" charset="0"/>
              <a:buChar char="•"/>
            </a:pPr>
            <a:r>
              <a:rPr lang="fr-FR" sz="2000" dirty="0">
                <a:solidFill>
                  <a:srgbClr val="000000"/>
                </a:solidFill>
                <a:highlight>
                  <a:srgbClr val="FFFFFF"/>
                </a:highlight>
                <a:latin typeface="Verdana"/>
                <a:ea typeface="Verdana"/>
                <a:cs typeface="Segoe UI"/>
              </a:rPr>
              <a:t>De nombreux éléments considérés comme des déchets peuvent être récupérés, par exemple les pneus pour les murs de soutènement, le bois provenant d'anciennes structures, etc. </a:t>
            </a:r>
          </a:p>
          <a:p>
            <a:pPr marL="342900" marR="47625" indent="-342900">
              <a:spcBef>
                <a:spcPts val="600"/>
              </a:spcBef>
              <a:spcAft>
                <a:spcPts val="600"/>
              </a:spcAft>
              <a:buFont typeface="Arial" panose="020B0604020202020204" pitchFamily="34" charset="0"/>
              <a:buChar char="•"/>
            </a:pPr>
            <a:r>
              <a:rPr lang="fr-FR" sz="2000" dirty="0">
                <a:solidFill>
                  <a:srgbClr val="000000"/>
                </a:solidFill>
                <a:latin typeface="Verdana"/>
                <a:ea typeface="Verdana"/>
                <a:cs typeface="Arial"/>
              </a:rPr>
              <a:t>Récupérez les déchets alimentaires pour en faire de l'engrais et améliorer l'assainissement</a:t>
            </a:r>
          </a:p>
          <a:p>
            <a:pPr marL="342900" marR="47625" indent="-342900">
              <a:spcBef>
                <a:spcPts val="600"/>
              </a:spcBef>
              <a:spcAft>
                <a:spcPts val="600"/>
              </a:spcAft>
              <a:buFont typeface="Arial" panose="020B0604020202020204" pitchFamily="34" charset="0"/>
              <a:buChar char="•"/>
            </a:pPr>
            <a:r>
              <a:rPr lang="fr-FR" sz="2000" dirty="0">
                <a:solidFill>
                  <a:srgbClr val="000000"/>
                </a:solidFill>
                <a:latin typeface="Verdana"/>
                <a:ea typeface="Verdana"/>
                <a:cs typeface="Arial"/>
              </a:rPr>
              <a:t>Récupérez l'eau de pluie pour le jardinage et la chasse d'eau des toilettes</a:t>
            </a:r>
          </a:p>
        </p:txBody>
      </p:sp>
      <p:pic>
        <p:nvPicPr>
          <p:cNvPr id="5" name="Picture 4">
            <a:extLst>
              <a:ext uri="{FF2B5EF4-FFF2-40B4-BE49-F238E27FC236}">
                <a16:creationId xmlns:a16="http://schemas.microsoft.com/office/drawing/2014/main" id="{3727E291-A559-8902-1149-7A47F1E22741}"/>
              </a:ext>
            </a:extLst>
          </p:cNvPr>
          <p:cNvPicPr>
            <a:picLocks noChangeAspect="1"/>
          </p:cNvPicPr>
          <p:nvPr>
            <p:custDataLst>
              <p:tags r:id="rId3"/>
            </p:custDataLst>
          </p:nvPr>
        </p:nvPicPr>
        <p:blipFill>
          <a:blip r:embed="rId5">
            <a:extLst>
              <a:ext uri="{BEBA8EAE-BF5A-486C-A8C5-ECC9F3942E4B}">
                <a14:imgProps xmlns:a14="http://schemas.microsoft.com/office/drawing/2010/main">
                  <a14:imgLayer r:embed="rId6">
                    <a14:imgEffect>
                      <a14:brightnessContrast bright="10000"/>
                    </a14:imgEffect>
                  </a14:imgLayer>
                </a14:imgProps>
              </a:ext>
            </a:extLst>
          </a:blip>
          <a:stretch>
            <a:fillRect/>
          </a:stretch>
        </p:blipFill>
        <p:spPr>
          <a:xfrm>
            <a:off x="3166971" y="4367801"/>
            <a:ext cx="5858056" cy="1897940"/>
          </a:xfrm>
          <a:prstGeom prst="rect">
            <a:avLst/>
          </a:prstGeom>
        </p:spPr>
      </p:pic>
    </p:spTree>
    <p:extLst>
      <p:ext uri="{BB962C8B-B14F-4D97-AF65-F5344CB8AC3E}">
        <p14:creationId xmlns:p14="http://schemas.microsoft.com/office/powerpoint/2010/main" val="19483445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7C94360-6765-0171-56C2-5A557EACED9F}"/>
              </a:ext>
            </a:extLst>
          </p:cNvPr>
          <p:cNvSpPr txBox="1"/>
          <p:nvPr>
            <p:custDataLst>
              <p:tags r:id="rId1"/>
            </p:custDataLst>
          </p:nvPr>
        </p:nvSpPr>
        <p:spPr>
          <a:xfrm>
            <a:off x="1245108" y="716285"/>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Le principe « ne pas nuire »</a:t>
            </a:r>
          </a:p>
        </p:txBody>
      </p:sp>
      <p:sp>
        <p:nvSpPr>
          <p:cNvPr id="4" name="TextBox 3">
            <a:extLst>
              <a:ext uri="{FF2B5EF4-FFF2-40B4-BE49-F238E27FC236}">
                <a16:creationId xmlns:a16="http://schemas.microsoft.com/office/drawing/2014/main" id="{DE9212B3-4C8C-BE75-A9D2-D6191A23EA67}"/>
              </a:ext>
            </a:extLst>
          </p:cNvPr>
          <p:cNvSpPr txBox="1"/>
          <p:nvPr>
            <p:custDataLst>
              <p:tags r:id="rId2"/>
            </p:custDataLst>
          </p:nvPr>
        </p:nvSpPr>
        <p:spPr>
          <a:xfrm>
            <a:off x="1595999" y="1536174"/>
            <a:ext cx="9000000" cy="440120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a:spcBef>
                <a:spcPts val="600"/>
              </a:spcBef>
              <a:spcAft>
                <a:spcPts val="600"/>
              </a:spcAft>
            </a:pPr>
            <a:r>
              <a:rPr lang="fr-FR" sz="2000" dirty="0">
                <a:effectLst/>
                <a:latin typeface="Verdana"/>
                <a:ea typeface="Calibri"/>
                <a:cs typeface="Arial"/>
              </a:rPr>
              <a:t>Il s'agit de respecter l'environnement naturel et de ne pas </a:t>
            </a:r>
            <a:r>
              <a:rPr lang="fr-FR" sz="2000" dirty="0">
                <a:latin typeface="Verdana"/>
                <a:ea typeface="Calibri"/>
                <a:cs typeface="Arial"/>
              </a:rPr>
              <a:t>surconsommer</a:t>
            </a:r>
            <a:r>
              <a:rPr lang="fr-FR" sz="2000" dirty="0">
                <a:effectLst/>
                <a:latin typeface="Verdana"/>
                <a:ea typeface="Calibri"/>
                <a:cs typeface="Arial"/>
              </a:rPr>
              <a:t>, gaspiller ou polluer les ressources naturelles et culturelles.</a:t>
            </a:r>
          </a:p>
          <a:p>
            <a:pPr marL="0" marR="0">
              <a:spcBef>
                <a:spcPts val="600"/>
              </a:spcBef>
              <a:spcAft>
                <a:spcPts val="600"/>
              </a:spcAft>
            </a:pPr>
            <a:endParaRPr lang="fr-FR" sz="2000" dirty="0">
              <a:effectLst/>
              <a:latin typeface="Verdana"/>
              <a:ea typeface="Calibri"/>
              <a:cs typeface="Arial"/>
            </a:endParaRPr>
          </a:p>
          <a:p>
            <a:pPr marL="0" marR="0">
              <a:spcBef>
                <a:spcPts val="600"/>
              </a:spcBef>
              <a:spcAft>
                <a:spcPts val="600"/>
              </a:spcAft>
            </a:pPr>
            <a:r>
              <a:rPr lang="fr-FR" sz="2000" b="1" dirty="0">
                <a:effectLst/>
                <a:latin typeface="Verdana"/>
                <a:ea typeface="Calibri"/>
                <a:cs typeface="Arial"/>
              </a:rPr>
              <a:t>Agents de maintien de la paix :</a:t>
            </a:r>
          </a:p>
          <a:p>
            <a:pPr marL="342900" indent="-342900">
              <a:spcBef>
                <a:spcPts val="600"/>
              </a:spcBef>
              <a:spcAft>
                <a:spcPts val="600"/>
              </a:spcAft>
              <a:buFont typeface="Arial" panose="020B0604020202020204" pitchFamily="34" charset="0"/>
              <a:buChar char="•"/>
            </a:pPr>
            <a:r>
              <a:rPr lang="fr-FR" sz="2000" dirty="0">
                <a:solidFill>
                  <a:srgbClr val="000000"/>
                </a:solidFill>
                <a:latin typeface="Verdana"/>
                <a:ea typeface="Calibri"/>
                <a:cs typeface="Arial"/>
              </a:rPr>
              <a:t>Ne portez pas atteinte à la faune ni à la flore</a:t>
            </a:r>
          </a:p>
          <a:p>
            <a:pPr marL="342900" indent="-342900">
              <a:spcBef>
                <a:spcPts val="600"/>
              </a:spcBef>
              <a:spcAft>
                <a:spcPts val="600"/>
              </a:spcAft>
              <a:buFont typeface="Arial" panose="020B0604020202020204" pitchFamily="34" charset="0"/>
              <a:buChar char="•"/>
            </a:pPr>
            <a:r>
              <a:rPr lang="fr-FR" sz="2000" dirty="0">
                <a:solidFill>
                  <a:srgbClr val="000000"/>
                </a:solidFill>
                <a:latin typeface="Verdana"/>
                <a:ea typeface="Calibri"/>
                <a:cs typeface="Arial"/>
              </a:rPr>
              <a:t>Évitez l’usage excessif, de gaspiller et de polluer l'environnement ou les ressources naturelles</a:t>
            </a:r>
          </a:p>
          <a:p>
            <a:pPr marL="342900" indent="-342900">
              <a:spcBef>
                <a:spcPts val="600"/>
              </a:spcBef>
              <a:spcAft>
                <a:spcPts val="600"/>
              </a:spcAft>
              <a:buFont typeface="Arial" panose="020B0604020202020204" pitchFamily="34" charset="0"/>
              <a:buChar char="•"/>
            </a:pPr>
            <a:r>
              <a:rPr lang="fr-FR" sz="2000" dirty="0">
                <a:solidFill>
                  <a:srgbClr val="000000"/>
                </a:solidFill>
                <a:latin typeface="Verdana"/>
                <a:ea typeface="Calibri"/>
                <a:cs typeface="Arial"/>
              </a:rPr>
              <a:t>Veillez à ne pas nuire aux sites culturels, historiques, religieux ou architecturaux</a:t>
            </a:r>
            <a:r>
              <a:rPr lang="fr-FR" sz="2000" dirty="0">
                <a:solidFill>
                  <a:srgbClr val="000000"/>
                </a:solidFill>
                <a:effectLst/>
                <a:latin typeface="Verdana"/>
                <a:ea typeface="Calibri"/>
                <a:cs typeface="Arial"/>
              </a:rPr>
              <a:t> </a:t>
            </a:r>
          </a:p>
          <a:p>
            <a:pPr marL="342900" indent="-342900">
              <a:spcBef>
                <a:spcPts val="600"/>
              </a:spcBef>
              <a:spcAft>
                <a:spcPts val="600"/>
              </a:spcAft>
              <a:buFont typeface="Arial" panose="020B0604020202020204" pitchFamily="34" charset="0"/>
              <a:buChar char="•"/>
            </a:pPr>
            <a:r>
              <a:rPr lang="fr-FR" sz="2000" dirty="0">
                <a:solidFill>
                  <a:srgbClr val="000000"/>
                </a:solidFill>
                <a:latin typeface="Verdana"/>
                <a:ea typeface="Calibri"/>
                <a:cs typeface="Arial"/>
              </a:rPr>
              <a:t>Ne laissez pas traîner des déchets</a:t>
            </a:r>
          </a:p>
        </p:txBody>
      </p:sp>
    </p:spTree>
    <p:extLst>
      <p:ext uri="{BB962C8B-B14F-4D97-AF65-F5344CB8AC3E}">
        <p14:creationId xmlns:p14="http://schemas.microsoft.com/office/powerpoint/2010/main" val="22723022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D27D97CD-1541-E94B-384C-9FC100E48F58}"/>
              </a:ext>
            </a:extLst>
          </p:cNvPr>
          <p:cNvGraphicFramePr>
            <a:graphicFrameLocks noGrp="1"/>
          </p:cNvGraphicFramePr>
          <p:nvPr>
            <p:custDataLst>
              <p:tags r:id="rId1"/>
            </p:custDataLst>
            <p:extLst>
              <p:ext uri="{D42A27DB-BD31-4B8C-83A1-F6EECF244321}">
                <p14:modId xmlns:p14="http://schemas.microsoft.com/office/powerpoint/2010/main" val="303636212"/>
              </p:ext>
            </p:extLst>
          </p:nvPr>
        </p:nvGraphicFramePr>
        <p:xfrm>
          <a:off x="1528762" y="2079000"/>
          <a:ext cx="9134475" cy="2700000"/>
        </p:xfrm>
        <a:graphic>
          <a:graphicData uri="http://schemas.openxmlformats.org/drawingml/2006/table">
            <a:tbl>
              <a:tblPr bandRow="1">
                <a:tableStyleId>{5C22544A-7EE6-4342-B048-85BDC9FD1C3A}</a:tableStyleId>
              </a:tblPr>
              <a:tblGrid>
                <a:gridCol w="2675376">
                  <a:extLst>
                    <a:ext uri="{9D8B030D-6E8A-4147-A177-3AD203B41FA5}">
                      <a16:colId xmlns:a16="http://schemas.microsoft.com/office/drawing/2014/main" val="405714293"/>
                    </a:ext>
                  </a:extLst>
                </a:gridCol>
                <a:gridCol w="6459099">
                  <a:extLst>
                    <a:ext uri="{9D8B030D-6E8A-4147-A177-3AD203B41FA5}">
                      <a16:colId xmlns:a16="http://schemas.microsoft.com/office/drawing/2014/main" val="2746544862"/>
                    </a:ext>
                  </a:extLst>
                </a:gridCol>
              </a:tblGrid>
              <a:tr h="900000">
                <a:tc gridSpan="2">
                  <a:txBody>
                    <a:bodyPr/>
                    <a:lstStyle/>
                    <a:p>
                      <a:pPr lvl="0" algn="l">
                        <a:lnSpc>
                          <a:spcPct val="100000"/>
                        </a:lnSpc>
                        <a:buNone/>
                      </a:pPr>
                      <a:r>
                        <a:rPr lang="fr-FR" sz="2000" b="1" i="0" u="none" strike="noStrike" baseline="0" noProof="0" dirty="0">
                          <a:solidFill>
                            <a:srgbClr val="0556A6"/>
                          </a:solidFill>
                          <a:effectLst/>
                          <a:latin typeface="Verdana"/>
                        </a:rPr>
                        <a:t>Activité d’apprentissage obligatoire 3.4.1 : Les impacts sur l’environnement </a:t>
                      </a:r>
                    </a:p>
                  </a:txBody>
                  <a:tcPr marL="68580" marR="6858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0630" cap="flat" cmpd="sng" algn="ctr">
                      <a:solidFill>
                        <a:srgbClr val="808080"/>
                      </a:solidFill>
                      <a:prstDash val="solid"/>
                      <a:round/>
                      <a:headEnd type="none" w="med" len="med"/>
                      <a:tailEnd type="none" w="med" len="med"/>
                    </a:lnB>
                    <a:noFill/>
                  </a:tcPr>
                </a:tc>
                <a:tc hMerge="1">
                  <a:txBody>
                    <a:bodyPr/>
                    <a:lstStyle/>
                    <a:p>
                      <a:endParaRPr lang="en-US"/>
                    </a:p>
                  </a:txBody>
                  <a:tcPr/>
                </a:tc>
                <a:extLst>
                  <a:ext uri="{0D108BD9-81ED-4DB2-BD59-A6C34878D82A}">
                    <a16:rowId xmlns:a16="http://schemas.microsoft.com/office/drawing/2014/main" val="3365184166"/>
                  </a:ext>
                </a:extLst>
              </a:tr>
              <a:tr h="900000">
                <a:tc>
                  <a:txBody>
                    <a:bodyPr/>
                    <a:lstStyle/>
                    <a:p>
                      <a:pPr algn="r" fontAlgn="base">
                        <a:lnSpc>
                          <a:spcPct val="100000"/>
                        </a:lnSpc>
                      </a:pPr>
                      <a:r>
                        <a:rPr lang="fr-FR" sz="2000" b="1" i="0" dirty="0">
                          <a:solidFill>
                            <a:srgbClr val="0556A6"/>
                          </a:solidFill>
                          <a:effectLst/>
                          <a:latin typeface="Verdana"/>
                        </a:rPr>
                        <a:t>Objet :</a:t>
                      </a:r>
                    </a:p>
                  </a:txBody>
                  <a:tcPr marL="68580" marR="6858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0630" cap="flat" cmpd="sng" algn="ctr">
                      <a:solidFill>
                        <a:srgbClr val="808080"/>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pPr lvl="0" algn="l">
                        <a:lnSpc>
                          <a:spcPct val="100000"/>
                        </a:lnSpc>
                        <a:buNone/>
                      </a:pPr>
                      <a:r>
                        <a:rPr lang="fr-FR" sz="2000" b="0" i="0" u="none" strike="noStrike" noProof="0" dirty="0">
                          <a:solidFill>
                            <a:schemeClr val="tx1"/>
                          </a:solidFill>
                          <a:effectLst/>
                          <a:latin typeface="Verdana"/>
                        </a:rPr>
                        <a:t>Tenir compte des effets potentiels de la mission sur l’environnement</a:t>
                      </a:r>
                    </a:p>
                  </a:txBody>
                  <a:tcPr marL="68580" marR="6858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0630" cap="flat" cmpd="sng" algn="ctr">
                      <a:solidFill>
                        <a:srgbClr val="808080"/>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2249820094"/>
                  </a:ext>
                </a:extLst>
              </a:tr>
              <a:tr h="900000">
                <a:tc>
                  <a:txBody>
                    <a:bodyPr/>
                    <a:lstStyle/>
                    <a:p>
                      <a:pPr algn="r" fontAlgn="base">
                        <a:lnSpc>
                          <a:spcPct val="100000"/>
                        </a:lnSpc>
                      </a:pPr>
                      <a:r>
                        <a:rPr lang="fr-FR" sz="2000" b="1" i="0" dirty="0">
                          <a:solidFill>
                            <a:srgbClr val="0556A6"/>
                          </a:solidFill>
                          <a:effectLst/>
                          <a:latin typeface="Verdana"/>
                        </a:rPr>
                        <a:t>Temps imparti :</a:t>
                      </a:r>
                    </a:p>
                  </a:txBody>
                  <a:tcPr marL="68580" marR="6858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pPr lvl="0" algn="l">
                        <a:lnSpc>
                          <a:spcPct val="100000"/>
                        </a:lnSpc>
                        <a:buNone/>
                      </a:pPr>
                      <a:r>
                        <a:rPr lang="fr-FR" sz="2000" b="0" i="0" u="none" strike="noStrike" baseline="0" noProof="0" dirty="0">
                          <a:solidFill>
                            <a:srgbClr val="000000"/>
                          </a:solidFill>
                          <a:effectLst/>
                          <a:latin typeface="Verdana"/>
                        </a:rPr>
                        <a:t>5 minutes de réflexion, 3 minutes de discussion</a:t>
                      </a:r>
                    </a:p>
                  </a:txBody>
                  <a:tcPr marL="68580" marR="6858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2637616277"/>
                  </a:ext>
                </a:extLst>
              </a:tr>
            </a:tbl>
          </a:graphicData>
        </a:graphic>
      </p:graphicFrame>
    </p:spTree>
    <p:extLst>
      <p:ext uri="{BB962C8B-B14F-4D97-AF65-F5344CB8AC3E}">
        <p14:creationId xmlns:p14="http://schemas.microsoft.com/office/powerpoint/2010/main" val="1728359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72537B8-CECE-1AB8-BA11-8F8A843B3152}"/>
              </a:ext>
            </a:extLst>
          </p:cNvPr>
          <p:cNvSpPr txBox="1"/>
          <p:nvPr>
            <p:custDataLst>
              <p:tags r:id="rId1"/>
            </p:custDataLst>
          </p:nvPr>
        </p:nvSpPr>
        <p:spPr>
          <a:xfrm>
            <a:off x="846082" y="977273"/>
            <a:ext cx="10499834"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Importance de préserver l’environnement et les ressources naturelles</a:t>
            </a:r>
          </a:p>
        </p:txBody>
      </p:sp>
      <p:sp>
        <p:nvSpPr>
          <p:cNvPr id="4" name="TextBox 3">
            <a:extLst>
              <a:ext uri="{FF2B5EF4-FFF2-40B4-BE49-F238E27FC236}">
                <a16:creationId xmlns:a16="http://schemas.microsoft.com/office/drawing/2014/main" id="{19BBA7BA-95F2-0C05-189B-4549760F1C7C}"/>
              </a:ext>
            </a:extLst>
          </p:cNvPr>
          <p:cNvSpPr txBox="1"/>
          <p:nvPr>
            <p:custDataLst>
              <p:tags r:id="rId2"/>
            </p:custDataLst>
          </p:nvPr>
        </p:nvSpPr>
        <p:spPr>
          <a:xfrm>
            <a:off x="1595999" y="2151727"/>
            <a:ext cx="9000000" cy="34778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marR="47625" indent="-285750">
              <a:spcBef>
                <a:spcPts val="600"/>
              </a:spcBef>
              <a:spcAft>
                <a:spcPts val="600"/>
              </a:spcAft>
              <a:buFont typeface="Arial" panose="020B0604020202020204" pitchFamily="34" charset="0"/>
              <a:buChar char="•"/>
            </a:pPr>
            <a:r>
              <a:rPr lang="fr-FR" sz="2000" dirty="0">
                <a:solidFill>
                  <a:srgbClr val="000000"/>
                </a:solidFill>
                <a:latin typeface="Verdana"/>
                <a:ea typeface="Times New Roman" panose="02020603050405020304" pitchFamily="18" charset="0"/>
                <a:cs typeface="Segoe UI"/>
              </a:rPr>
              <a:t>Les agents de maintien de la paix sont déployés dans les régions </a:t>
            </a:r>
            <a:r>
              <a:rPr lang="fr-FR" sz="2000" i="0" dirty="0">
                <a:solidFill>
                  <a:srgbClr val="000000"/>
                </a:solidFill>
                <a:effectLst/>
                <a:latin typeface="Verdana"/>
                <a:ea typeface="Times New Roman" panose="02020603050405020304" pitchFamily="18" charset="0"/>
                <a:cs typeface="Segoe UI"/>
              </a:rPr>
              <a:t>où la situation environnementale est précaire et où les </a:t>
            </a:r>
            <a:r>
              <a:rPr lang="fr-FR" sz="2000" dirty="0">
                <a:solidFill>
                  <a:srgbClr val="000000"/>
                </a:solidFill>
                <a:latin typeface="Verdana"/>
                <a:ea typeface="Times New Roman" panose="02020603050405020304" pitchFamily="18" charset="0"/>
                <a:cs typeface="Segoe UI"/>
              </a:rPr>
              <a:t>ressources naturelles viennent à manquer</a:t>
            </a:r>
          </a:p>
          <a:p>
            <a:pPr marL="285750" marR="47625" lvl="0" indent="-285750">
              <a:spcBef>
                <a:spcPts val="600"/>
              </a:spcBef>
              <a:spcAft>
                <a:spcPts val="600"/>
              </a:spcAft>
              <a:buFont typeface="Arial" panose="020B0604020202020204" pitchFamily="34" charset="0"/>
              <a:buChar char="•"/>
            </a:pPr>
            <a:r>
              <a:rPr lang="fr-FR" sz="2000" i="0" dirty="0">
                <a:solidFill>
                  <a:srgbClr val="000000"/>
                </a:solidFill>
                <a:effectLst/>
                <a:latin typeface="Verdana" panose="020B0604030504040204" pitchFamily="34" charset="0"/>
                <a:ea typeface="Times New Roman" panose="02020603050405020304" pitchFamily="18" charset="0"/>
                <a:cs typeface="Segoe UI" panose="020B0502040204020203" pitchFamily="34" charset="0"/>
              </a:rPr>
              <a:t>La protection de l’environnement contribue au maintien de la paix</a:t>
            </a:r>
          </a:p>
          <a:p>
            <a:pPr marL="285750" marR="47625" lvl="0" indent="-285750">
              <a:spcBef>
                <a:spcPts val="600"/>
              </a:spcBef>
              <a:spcAft>
                <a:spcPts val="600"/>
              </a:spcAft>
              <a:buFont typeface="Arial" panose="020B0604020202020204" pitchFamily="34" charset="0"/>
              <a:buChar char="•"/>
            </a:pPr>
            <a:r>
              <a:rPr lang="fr-FR" sz="2000" i="0" dirty="0">
                <a:solidFill>
                  <a:srgbClr val="000000"/>
                </a:solidFill>
                <a:effectLst/>
                <a:latin typeface="Verdana" panose="020B0604030504040204" pitchFamily="34" charset="0"/>
                <a:ea typeface="Times New Roman" panose="02020603050405020304" pitchFamily="18" charset="0"/>
                <a:cs typeface="Segoe UI" panose="020B0502040204020203" pitchFamily="34" charset="0"/>
              </a:rPr>
              <a:t>Préserver l’environnement permet de défendre la réputation et la crédibilité de l’ONU</a:t>
            </a:r>
          </a:p>
          <a:p>
            <a:pPr marL="285750" marR="47625" lvl="0" indent="-285750">
              <a:spcBef>
                <a:spcPts val="600"/>
              </a:spcBef>
              <a:spcAft>
                <a:spcPts val="600"/>
              </a:spcAft>
              <a:buFont typeface="Arial" panose="020B0604020202020204" pitchFamily="34" charset="0"/>
              <a:buChar char="•"/>
            </a:pPr>
            <a:r>
              <a:rPr lang="fr-FR" sz="2000" i="0" dirty="0">
                <a:solidFill>
                  <a:srgbClr val="000000"/>
                </a:solidFill>
                <a:effectLst/>
                <a:latin typeface="Verdana" panose="020B0604030504040204" pitchFamily="34" charset="0"/>
                <a:ea typeface="Times New Roman" panose="02020603050405020304" pitchFamily="18" charset="0"/>
                <a:cs typeface="Segoe UI" panose="020B0502040204020203" pitchFamily="34" charset="0"/>
              </a:rPr>
              <a:t>La protection de l’environnement garantit l’efficacité des missions.</a:t>
            </a:r>
          </a:p>
          <a:p>
            <a:pPr marL="285750" indent="-285750">
              <a:spcBef>
                <a:spcPts val="600"/>
              </a:spcBef>
              <a:spcAft>
                <a:spcPts val="600"/>
              </a:spcAft>
              <a:buFont typeface="Arial" panose="020B0604020202020204" pitchFamily="34" charset="0"/>
              <a:buChar char="•"/>
            </a:pPr>
            <a:r>
              <a:rPr lang="fr-FR" sz="2000" dirty="0">
                <a:solidFill>
                  <a:srgbClr val="000000"/>
                </a:solidFill>
                <a:latin typeface="Verdana"/>
                <a:ea typeface="Calibri"/>
                <a:cs typeface="Arial"/>
              </a:rPr>
              <a:t>La protection de l’environnement fait </a:t>
            </a:r>
            <a:r>
              <a:rPr lang="fr-FR" sz="2000" dirty="0">
                <a:solidFill>
                  <a:srgbClr val="000000"/>
                </a:solidFill>
                <a:effectLst/>
                <a:latin typeface="Verdana"/>
                <a:ea typeface="Calibri"/>
                <a:cs typeface="Arial"/>
              </a:rPr>
              <a:t>partie</a:t>
            </a:r>
            <a:r>
              <a:rPr lang="fr-FR" sz="2000" dirty="0">
                <a:solidFill>
                  <a:srgbClr val="000000"/>
                </a:solidFill>
                <a:latin typeface="Verdana"/>
                <a:ea typeface="Calibri"/>
                <a:cs typeface="Arial"/>
              </a:rPr>
              <a:t> intégrante des obligations des Nations Unies</a:t>
            </a:r>
          </a:p>
        </p:txBody>
      </p:sp>
    </p:spTree>
    <p:extLst>
      <p:ext uri="{BB962C8B-B14F-4D97-AF65-F5344CB8AC3E}">
        <p14:creationId xmlns:p14="http://schemas.microsoft.com/office/powerpoint/2010/main" val="3968136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F6349C2-F96E-82B2-D834-46605FDEAD5F}"/>
              </a:ext>
            </a:extLst>
          </p:cNvPr>
          <p:cNvSpPr txBox="1"/>
          <p:nvPr>
            <p:custDataLst>
              <p:tags r:id="rId1"/>
            </p:custDataLst>
          </p:nvPr>
        </p:nvSpPr>
        <p:spPr>
          <a:xfrm>
            <a:off x="1245108"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Environnements précaires et où les ressources naturelles viennent à manquer</a:t>
            </a:r>
          </a:p>
        </p:txBody>
      </p:sp>
      <p:sp>
        <p:nvSpPr>
          <p:cNvPr id="4" name="TextBox 3">
            <a:extLst>
              <a:ext uri="{FF2B5EF4-FFF2-40B4-BE49-F238E27FC236}">
                <a16:creationId xmlns:a16="http://schemas.microsoft.com/office/drawing/2014/main" id="{9098C858-8FBE-5BCD-7DA8-A67927CF18DD}"/>
              </a:ext>
            </a:extLst>
          </p:cNvPr>
          <p:cNvSpPr txBox="1"/>
          <p:nvPr>
            <p:custDataLst>
              <p:tags r:id="rId2"/>
            </p:custDataLst>
          </p:nvPr>
        </p:nvSpPr>
        <p:spPr>
          <a:xfrm>
            <a:off x="1595999" y="1843950"/>
            <a:ext cx="9000000" cy="31700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Bef>
                <a:spcPts val="600"/>
              </a:spcBef>
              <a:spcAft>
                <a:spcPts val="600"/>
              </a:spcAft>
              <a:buFont typeface="Arial" panose="020B0604020202020204" pitchFamily="34" charset="0"/>
              <a:buChar char="•"/>
            </a:pPr>
            <a:r>
              <a:rPr lang="fr-FR" sz="2000" dirty="0">
                <a:latin typeface="Verdana"/>
                <a:ea typeface="Verdana"/>
              </a:rPr>
              <a:t>Situations postérieures à un conflit dans des régions où la situation environnementale est précaire et où les ressources naturelles (l’eau, la terre) viennent à manquer. </a:t>
            </a:r>
          </a:p>
          <a:p>
            <a:pPr marL="342900" indent="-342900" algn="l">
              <a:spcBef>
                <a:spcPts val="600"/>
              </a:spcBef>
              <a:spcAft>
                <a:spcPts val="600"/>
              </a:spcAft>
              <a:buFont typeface="Arial" panose="020B0604020202020204" pitchFamily="34" charset="0"/>
              <a:buChar char="•"/>
            </a:pPr>
            <a:r>
              <a:rPr lang="fr-FR" sz="2000" dirty="0">
                <a:latin typeface="Verdana" panose="020B0604030504040204" pitchFamily="34" charset="0"/>
                <a:ea typeface="Verdana" panose="020B0604030504040204" pitchFamily="34" charset="0"/>
              </a:rPr>
              <a:t>Problématiques communes (la déforestation, la concurrence liée à l’exploitation des sols fertiles et l’accès insuffisant à l’eau potable) </a:t>
            </a:r>
          </a:p>
          <a:p>
            <a:pPr marL="342900" indent="-342900" algn="l">
              <a:spcBef>
                <a:spcPts val="600"/>
              </a:spcBef>
              <a:spcAft>
                <a:spcPts val="600"/>
              </a:spcAft>
              <a:buFont typeface="Arial" panose="020B0604020202020204" pitchFamily="34" charset="0"/>
              <a:buChar char="•"/>
            </a:pPr>
            <a:r>
              <a:rPr lang="fr-FR" sz="2000" dirty="0">
                <a:latin typeface="Verdana" panose="020B0604030504040204" pitchFamily="34" charset="0"/>
                <a:ea typeface="Verdana" panose="020B0604030504040204" pitchFamily="34" charset="0"/>
              </a:rPr>
              <a:t>Afrique, Moyen-Orient (faibles ressources en eau) </a:t>
            </a:r>
          </a:p>
          <a:p>
            <a:pPr marL="342900" indent="-342900">
              <a:spcBef>
                <a:spcPts val="600"/>
              </a:spcBef>
              <a:spcAft>
                <a:spcPts val="600"/>
              </a:spcAft>
              <a:buFont typeface="Arial" panose="020B0604020202020204" pitchFamily="34" charset="0"/>
              <a:buChar char="•"/>
            </a:pPr>
            <a:r>
              <a:rPr lang="fr-FR" sz="2000" dirty="0">
                <a:latin typeface="Verdana"/>
                <a:ea typeface="Verdana"/>
              </a:rPr>
              <a:t>Des impacts environnementaux et culturels graves peuvent être directement liés à un conflit armé</a:t>
            </a:r>
          </a:p>
          <a:p>
            <a:pPr marL="342900" indent="-342900" algn="l">
              <a:spcBef>
                <a:spcPts val="600"/>
              </a:spcBef>
              <a:spcAft>
                <a:spcPts val="600"/>
              </a:spcAft>
              <a:buFont typeface="Arial" panose="020B0604020202020204" pitchFamily="34" charset="0"/>
              <a:buChar char="•"/>
            </a:pPr>
            <a:r>
              <a:rPr lang="fr-FR" sz="2000" dirty="0">
                <a:latin typeface="Verdana" panose="020B0604030504040204" pitchFamily="34" charset="0"/>
                <a:ea typeface="Verdana" panose="020B0604030504040204" pitchFamily="34" charset="0"/>
              </a:rPr>
              <a:t>Limitation des moyens existants à l’échelle locale</a:t>
            </a:r>
          </a:p>
        </p:txBody>
      </p:sp>
    </p:spTree>
    <p:extLst>
      <p:ext uri="{BB962C8B-B14F-4D97-AF65-F5344CB8AC3E}">
        <p14:creationId xmlns:p14="http://schemas.microsoft.com/office/powerpoint/2010/main" val="10155240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F6349C2-F96E-82B2-D834-46605FDEAD5F}"/>
              </a:ext>
            </a:extLst>
          </p:cNvPr>
          <p:cNvSpPr txBox="1"/>
          <p:nvPr>
            <p:custDataLst>
              <p:tags r:id="rId1"/>
            </p:custDataLst>
          </p:nvPr>
        </p:nvSpPr>
        <p:spPr>
          <a:xfrm>
            <a:off x="1245108"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Mesures environnementales des missions</a:t>
            </a:r>
          </a:p>
        </p:txBody>
      </p:sp>
      <p:sp>
        <p:nvSpPr>
          <p:cNvPr id="4" name="TextBox 3">
            <a:extLst>
              <a:ext uri="{FF2B5EF4-FFF2-40B4-BE49-F238E27FC236}">
                <a16:creationId xmlns:a16="http://schemas.microsoft.com/office/drawing/2014/main" id="{9098C858-8FBE-5BCD-7DA8-A67927CF18DD}"/>
              </a:ext>
            </a:extLst>
          </p:cNvPr>
          <p:cNvSpPr txBox="1"/>
          <p:nvPr>
            <p:custDataLst>
              <p:tags r:id="rId2"/>
            </p:custDataLst>
          </p:nvPr>
        </p:nvSpPr>
        <p:spPr>
          <a:xfrm>
            <a:off x="1595999" y="1597729"/>
            <a:ext cx="9000000" cy="36625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Bef>
                <a:spcPts val="600"/>
              </a:spcBef>
              <a:spcAft>
                <a:spcPts val="600"/>
              </a:spcAft>
              <a:buFont typeface="Arial" panose="020B0604020202020204" pitchFamily="34" charset="0"/>
              <a:buChar char="•"/>
            </a:pPr>
            <a:r>
              <a:rPr lang="fr-FR" sz="2000" dirty="0">
                <a:latin typeface="Verdana"/>
                <a:ea typeface="Verdana"/>
              </a:rPr>
              <a:t>Eau, déchets et énergie </a:t>
            </a:r>
          </a:p>
          <a:p>
            <a:pPr marL="800100" lvl="1" indent="-342900">
              <a:spcBef>
                <a:spcPts val="600"/>
              </a:spcBef>
              <a:spcAft>
                <a:spcPts val="600"/>
              </a:spcAft>
              <a:buFont typeface="Verdana" panose="020B0604030504040204" pitchFamily="34" charset="0"/>
              <a:buChar char="‒"/>
            </a:pPr>
            <a:r>
              <a:rPr lang="fr-FR" dirty="0">
                <a:latin typeface="Verdana"/>
                <a:ea typeface="Verdana"/>
              </a:rPr>
              <a:t>Environ 400 stations de traitement des eaux usées (STEU) ont été installées dans le monde</a:t>
            </a:r>
          </a:p>
          <a:p>
            <a:pPr marL="342900" indent="-342900">
              <a:spcBef>
                <a:spcPts val="600"/>
              </a:spcBef>
              <a:spcAft>
                <a:spcPts val="600"/>
              </a:spcAft>
              <a:buFont typeface="Arial" panose="020B0604020202020204" pitchFamily="34" charset="0"/>
              <a:buChar char="•"/>
            </a:pPr>
            <a:r>
              <a:rPr lang="fr-FR" sz="2000" dirty="0">
                <a:latin typeface="Verdana"/>
                <a:ea typeface="Verdana"/>
              </a:rPr>
              <a:t>Faune sauvage : plantes et animaux</a:t>
            </a:r>
          </a:p>
          <a:p>
            <a:pPr marL="342900" indent="-342900">
              <a:spcBef>
                <a:spcPts val="600"/>
              </a:spcBef>
              <a:spcAft>
                <a:spcPts val="600"/>
              </a:spcAft>
              <a:buFont typeface="Arial" panose="020B0604020202020204" pitchFamily="34" charset="0"/>
              <a:buChar char="•"/>
            </a:pPr>
            <a:r>
              <a:rPr lang="fr-FR" sz="2000" dirty="0">
                <a:latin typeface="Verdana"/>
                <a:ea typeface="Verdana"/>
              </a:rPr>
              <a:t>Gestion des déchets</a:t>
            </a:r>
          </a:p>
          <a:p>
            <a:pPr marL="342900" indent="-342900">
              <a:spcBef>
                <a:spcPts val="600"/>
              </a:spcBef>
              <a:spcAft>
                <a:spcPts val="600"/>
              </a:spcAft>
              <a:buFont typeface="Arial" panose="020B0604020202020204" pitchFamily="34" charset="0"/>
              <a:buChar char="•"/>
            </a:pPr>
            <a:r>
              <a:rPr lang="fr-FR" sz="2000" dirty="0">
                <a:latin typeface="Verdana"/>
                <a:ea typeface="Verdana"/>
              </a:rPr>
              <a:t>Efficacité énergétique et énergies renouvelables</a:t>
            </a:r>
          </a:p>
          <a:p>
            <a:pPr marL="342900" indent="-342900">
              <a:spcBef>
                <a:spcPts val="600"/>
              </a:spcBef>
              <a:spcAft>
                <a:spcPts val="600"/>
              </a:spcAft>
              <a:buFont typeface="Arial" panose="020B0604020202020204" pitchFamily="34" charset="0"/>
              <a:buChar char="•"/>
            </a:pPr>
            <a:r>
              <a:rPr lang="fr-FR" sz="2000" dirty="0">
                <a:latin typeface="Verdana"/>
                <a:ea typeface="Verdana"/>
              </a:rPr>
              <a:t>Empreinte carbone</a:t>
            </a:r>
          </a:p>
          <a:p>
            <a:pPr marL="800100" lvl="1" indent="-342900">
              <a:spcBef>
                <a:spcPts val="600"/>
              </a:spcBef>
              <a:spcAft>
                <a:spcPts val="600"/>
              </a:spcAft>
              <a:buFont typeface="Verdana" panose="020B0604030504040204" pitchFamily="34" charset="0"/>
              <a:buChar char="‒"/>
            </a:pPr>
            <a:r>
              <a:rPr lang="fr-FR" dirty="0">
                <a:latin typeface="Verdana"/>
                <a:ea typeface="Verdana"/>
              </a:rPr>
              <a:t>L’ONU doit réduire ses émissions de gaz à effet de serre en consommant moins et en utilisant les énergies renouvelables</a:t>
            </a:r>
          </a:p>
        </p:txBody>
      </p:sp>
    </p:spTree>
    <p:extLst>
      <p:ext uri="{BB962C8B-B14F-4D97-AF65-F5344CB8AC3E}">
        <p14:creationId xmlns:p14="http://schemas.microsoft.com/office/powerpoint/2010/main" val="11857615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9D32DA8-0BBC-112D-2B83-29DC44524ED3}"/>
              </a:ext>
            </a:extLst>
          </p:cNvPr>
          <p:cNvSpPr txBox="1"/>
          <p:nvPr>
            <p:custDataLst>
              <p:tags r:id="rId1"/>
            </p:custDataLst>
          </p:nvPr>
        </p:nvSpPr>
        <p:spPr>
          <a:xfrm>
            <a:off x="1245107"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Code de conduite personnelle des Casques bleus</a:t>
            </a:r>
          </a:p>
        </p:txBody>
      </p:sp>
      <p:sp>
        <p:nvSpPr>
          <p:cNvPr id="4" name="TextBox 3">
            <a:extLst>
              <a:ext uri="{FF2B5EF4-FFF2-40B4-BE49-F238E27FC236}">
                <a16:creationId xmlns:a16="http://schemas.microsoft.com/office/drawing/2014/main" id="{0FF3316D-B8C8-C871-692D-442C47F3A636}"/>
              </a:ext>
            </a:extLst>
          </p:cNvPr>
          <p:cNvSpPr txBox="1"/>
          <p:nvPr>
            <p:custDataLst>
              <p:tags r:id="rId2"/>
            </p:custDataLst>
          </p:nvPr>
        </p:nvSpPr>
        <p:spPr>
          <a:xfrm>
            <a:off x="1598645" y="1438354"/>
            <a:ext cx="9000000" cy="16312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spcBef>
                <a:spcPts val="600"/>
              </a:spcBef>
              <a:spcAft>
                <a:spcPts val="600"/>
              </a:spcAft>
            </a:pPr>
            <a:r>
              <a:rPr lang="fr-FR" sz="2000" b="1" dirty="0">
                <a:latin typeface="Verdana" panose="020B0604030504040204" pitchFamily="34" charset="0"/>
                <a:ea typeface="Verdana" panose="020B0604030504040204" pitchFamily="34" charset="0"/>
              </a:rPr>
              <a:t>Militaire et police </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Respectez et valorisez l’environnement, y compris la faune et la flore, du pays hôte.</a:t>
            </a:r>
          </a:p>
          <a:p>
            <a:pPr marL="342900" marR="0" lvl="0" indent="-342900">
              <a:spcBef>
                <a:spcPts val="600"/>
              </a:spcBef>
              <a:spcAft>
                <a:spcPts val="600"/>
              </a:spcAft>
              <a:buFont typeface="Symbol" panose="05050102010706020507" pitchFamily="18" charset="2"/>
              <a:buChar char=""/>
            </a:pPr>
            <a:endParaRPr lang="en-GB" sz="2000" dirty="0">
              <a:solidFill>
                <a:srgbClr val="000000"/>
              </a:solidFill>
              <a:effectLst/>
              <a:latin typeface="Verdana" panose="020B0604030504040204" pitchFamily="34" charset="0"/>
              <a:ea typeface="Calibri" panose="020F050202020403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1A95B9FC-025B-5DFF-A471-42CF57B3B964}"/>
              </a:ext>
            </a:extLst>
          </p:cNvPr>
          <p:cNvPicPr>
            <a:picLocks noChangeAspect="1"/>
          </p:cNvPicPr>
          <p:nvPr>
            <p:custDataLst>
              <p:tags r:id="rId3"/>
            </p:custDataLst>
          </p:nvPr>
        </p:nvPicPr>
        <p:blipFill>
          <a:blip r:embed="rId5"/>
          <a:stretch>
            <a:fillRect/>
          </a:stretch>
        </p:blipFill>
        <p:spPr>
          <a:xfrm>
            <a:off x="1598645" y="3069570"/>
            <a:ext cx="9000000" cy="2910661"/>
          </a:xfrm>
          <a:prstGeom prst="rect">
            <a:avLst/>
          </a:prstGeom>
        </p:spPr>
      </p:pic>
    </p:spTree>
    <p:extLst>
      <p:ext uri="{BB962C8B-B14F-4D97-AF65-F5344CB8AC3E}">
        <p14:creationId xmlns:p14="http://schemas.microsoft.com/office/powerpoint/2010/main" val="32940375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62CBAB9-9ADC-EFB6-BBA6-0E09FA1BD389}"/>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AE01A64B-8752-7CFF-5A96-CBC856524A7B}"/>
              </a:ext>
            </a:extLst>
          </p:cNvPr>
          <p:cNvSpPr txBox="1"/>
          <p:nvPr>
            <p:custDataLst>
              <p:tags r:id="rId1"/>
            </p:custDataLst>
          </p:nvPr>
        </p:nvSpPr>
        <p:spPr>
          <a:xfrm>
            <a:off x="1245107"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Que peut faire chaque agent de maintien de la paix ?</a:t>
            </a:r>
          </a:p>
        </p:txBody>
      </p:sp>
      <p:sp>
        <p:nvSpPr>
          <p:cNvPr id="4" name="TextBox 3">
            <a:extLst>
              <a:ext uri="{FF2B5EF4-FFF2-40B4-BE49-F238E27FC236}">
                <a16:creationId xmlns:a16="http://schemas.microsoft.com/office/drawing/2014/main" id="{7D07C7AF-2F1E-B199-8CD2-B51ACB6DA8B0}"/>
              </a:ext>
            </a:extLst>
          </p:cNvPr>
          <p:cNvSpPr txBox="1"/>
          <p:nvPr>
            <p:custDataLst>
              <p:tags r:id="rId2"/>
            </p:custDataLst>
          </p:nvPr>
        </p:nvSpPr>
        <p:spPr>
          <a:xfrm>
            <a:off x="1598645" y="1438354"/>
            <a:ext cx="9000000" cy="378565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spcBef>
                <a:spcPts val="600"/>
              </a:spcBef>
              <a:spcAft>
                <a:spcPts val="600"/>
              </a:spcAft>
            </a:pPr>
            <a:r>
              <a:rPr lang="fr-FR" sz="2000" dirty="0">
                <a:latin typeface="Verdana" panose="020B0604030504040204" pitchFamily="34" charset="0"/>
                <a:ea typeface="Verdana" panose="020B0604030504040204" pitchFamily="34" charset="0"/>
              </a:rPr>
              <a:t>Tous les soldats de la paix doivent se conformer aux politiques et procédures des Nations Unies en matière d'environnement et de gestion des déchets pour les missions sur le terrain. </a:t>
            </a:r>
          </a:p>
          <a:p>
            <a:pPr algn="l">
              <a:spcBef>
                <a:spcPts val="600"/>
              </a:spcBef>
              <a:spcAft>
                <a:spcPts val="600"/>
              </a:spcAft>
            </a:pPr>
            <a:endParaRPr lang="fr-FR" sz="2000" dirty="0">
              <a:latin typeface="Verdana" panose="020B0604030504040204" pitchFamily="34" charset="0"/>
              <a:ea typeface="Verdana" panose="020B0604030504040204" pitchFamily="34" charset="0"/>
            </a:endParaRPr>
          </a:p>
          <a:p>
            <a:pPr algn="l">
              <a:spcBef>
                <a:spcPts val="600"/>
              </a:spcBef>
              <a:spcAft>
                <a:spcPts val="600"/>
              </a:spcAft>
            </a:pPr>
            <a:r>
              <a:rPr lang="fr-FR" sz="2000" b="1" dirty="0">
                <a:latin typeface="Verdana" panose="020B0604030504040204" pitchFamily="34" charset="0"/>
                <a:ea typeface="Verdana" panose="020B0604030504040204" pitchFamily="34" charset="0"/>
              </a:rPr>
              <a:t>Prenez en compte votre : </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Gestion de l’énergie au niveau de l'unité</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Gestion de l’énergie au niveau personnel</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Gestion de l'eau et des eaux usées au niveau de l’unité</a:t>
            </a:r>
          </a:p>
          <a:p>
            <a:pPr marL="342900" marR="0" lvl="0" indent="-342900">
              <a:spcBef>
                <a:spcPts val="600"/>
              </a:spcBef>
              <a:spcAft>
                <a:spcPts val="600"/>
              </a:spcAft>
              <a:buFont typeface="Symbol" panose="05050102010706020507" pitchFamily="18" charset="2"/>
              <a:buChar char=""/>
            </a:pPr>
            <a:endParaRPr lang="fr-FR" sz="2000" dirty="0">
              <a:solidFill>
                <a:srgbClr val="000000"/>
              </a:solidFill>
              <a:effectLst/>
              <a:latin typeface="Verdana" panose="020B060403050404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405400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9D32DA8-0BBC-112D-2B83-29DC44524ED3}"/>
              </a:ext>
            </a:extLst>
          </p:cNvPr>
          <p:cNvSpPr txBox="1"/>
          <p:nvPr>
            <p:custDataLst>
              <p:tags r:id="rId1"/>
            </p:custDataLst>
          </p:nvPr>
        </p:nvSpPr>
        <p:spPr>
          <a:xfrm>
            <a:off x="1245107"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Gestion de l'eau et des déchets : que peuvent faire les agents de maintien de la paix ? </a:t>
            </a:r>
          </a:p>
        </p:txBody>
      </p:sp>
      <p:graphicFrame>
        <p:nvGraphicFramePr>
          <p:cNvPr id="3" name="Table 2">
            <a:extLst>
              <a:ext uri="{FF2B5EF4-FFF2-40B4-BE49-F238E27FC236}">
                <a16:creationId xmlns:a16="http://schemas.microsoft.com/office/drawing/2014/main" id="{ADCB5419-CFEC-F6B1-72CC-BFA935DF4BA6}"/>
              </a:ext>
            </a:extLst>
          </p:cNvPr>
          <p:cNvGraphicFramePr>
            <a:graphicFrameLocks noGrp="1"/>
          </p:cNvGraphicFramePr>
          <p:nvPr>
            <p:custDataLst>
              <p:tags r:id="rId2"/>
            </p:custDataLst>
            <p:extLst>
              <p:ext uri="{D42A27DB-BD31-4B8C-83A1-F6EECF244321}">
                <p14:modId xmlns:p14="http://schemas.microsoft.com/office/powerpoint/2010/main" val="2253432375"/>
              </p:ext>
            </p:extLst>
          </p:nvPr>
        </p:nvGraphicFramePr>
        <p:xfrm>
          <a:off x="1284704" y="1706200"/>
          <a:ext cx="9622588" cy="4145280"/>
        </p:xfrm>
        <a:graphic>
          <a:graphicData uri="http://schemas.openxmlformats.org/drawingml/2006/table">
            <a:tbl>
              <a:tblPr firstRow="1" bandRow="1">
                <a:tableStyleId>{5C22544A-7EE6-4342-B048-85BDC9FD1C3A}</a:tableStyleId>
              </a:tblPr>
              <a:tblGrid>
                <a:gridCol w="4811294">
                  <a:extLst>
                    <a:ext uri="{9D8B030D-6E8A-4147-A177-3AD203B41FA5}">
                      <a16:colId xmlns:a16="http://schemas.microsoft.com/office/drawing/2014/main" val="2391316422"/>
                    </a:ext>
                  </a:extLst>
                </a:gridCol>
                <a:gridCol w="4811294">
                  <a:extLst>
                    <a:ext uri="{9D8B030D-6E8A-4147-A177-3AD203B41FA5}">
                      <a16:colId xmlns:a16="http://schemas.microsoft.com/office/drawing/2014/main" val="1559167669"/>
                    </a:ext>
                  </a:extLst>
                </a:gridCol>
              </a:tblGrid>
              <a:tr h="370840">
                <a:tc>
                  <a:txBody>
                    <a:bodyPr/>
                    <a:lstStyle/>
                    <a:p>
                      <a:pPr>
                        <a:spcBef>
                          <a:spcPts val="600"/>
                        </a:spcBef>
                        <a:spcAft>
                          <a:spcPts val="600"/>
                        </a:spcAft>
                      </a:pPr>
                      <a:r>
                        <a:rPr lang="fr-FR" sz="2000" dirty="0">
                          <a:latin typeface="Verdana" panose="020B0604030504040204" pitchFamily="34" charset="0"/>
                          <a:ea typeface="Verdana" panose="020B0604030504040204" pitchFamily="34" charset="0"/>
                        </a:rPr>
                        <a:t>Ce qu’il faut faire</a:t>
                      </a:r>
                    </a:p>
                  </a:txBody>
                  <a:tcPr>
                    <a:solidFill>
                      <a:srgbClr val="0055A5"/>
                    </a:solidFill>
                  </a:tcPr>
                </a:tc>
                <a:tc>
                  <a:txBody>
                    <a:bodyPr/>
                    <a:lstStyle/>
                    <a:p>
                      <a:pPr>
                        <a:spcBef>
                          <a:spcPts val="600"/>
                        </a:spcBef>
                        <a:spcAft>
                          <a:spcPts val="600"/>
                        </a:spcAft>
                      </a:pPr>
                      <a:r>
                        <a:rPr lang="fr-FR" sz="2000" dirty="0">
                          <a:latin typeface="Verdana" panose="020B0604030504040204" pitchFamily="34" charset="0"/>
                          <a:ea typeface="Verdana" panose="020B0604030504040204" pitchFamily="34" charset="0"/>
                        </a:rPr>
                        <a:t>Ce qu’il ne faut pas faire</a:t>
                      </a:r>
                    </a:p>
                  </a:txBody>
                  <a:tcPr>
                    <a:solidFill>
                      <a:srgbClr val="FF0000"/>
                    </a:solidFill>
                  </a:tcPr>
                </a:tc>
                <a:extLst>
                  <a:ext uri="{0D108BD9-81ED-4DB2-BD59-A6C34878D82A}">
                    <a16:rowId xmlns:a16="http://schemas.microsoft.com/office/drawing/2014/main" val="1652716760"/>
                  </a:ext>
                </a:extLst>
              </a:tr>
              <a:tr h="370840">
                <a:tc>
                  <a:txBody>
                    <a:bodyPr/>
                    <a:lstStyle/>
                    <a:p>
                      <a:pPr marL="342900" lvl="0" indent="-342900" rtl="0">
                        <a:spcBef>
                          <a:spcPts val="600"/>
                        </a:spcBef>
                        <a:spcAft>
                          <a:spcPts val="600"/>
                        </a:spcAft>
                        <a:buFont typeface="Arial" panose="020B0604020202020204" pitchFamily="34" charset="0"/>
                        <a:buChar char="•"/>
                      </a:pPr>
                      <a:r>
                        <a:rPr lang="fr-FR" sz="2000" dirty="0">
                          <a:solidFill>
                            <a:schemeClr val="dk1"/>
                          </a:solidFill>
                          <a:effectLst/>
                          <a:latin typeface="Verdana" panose="020B0604030504040204" pitchFamily="34" charset="0"/>
                          <a:ea typeface="Verdana" panose="020B0604030504040204" pitchFamily="34" charset="0"/>
                          <a:cs typeface="+mn-cs"/>
                        </a:rPr>
                        <a:t>Toujours fermer les robinets</a:t>
                      </a:r>
                    </a:p>
                    <a:p>
                      <a:pPr marL="342900" lvl="0" indent="-342900">
                        <a:spcBef>
                          <a:spcPts val="600"/>
                        </a:spcBef>
                        <a:spcAft>
                          <a:spcPts val="600"/>
                        </a:spcAft>
                        <a:buFont typeface="Arial" panose="020B0604020202020204" pitchFamily="34" charset="0"/>
                        <a:buChar char="•"/>
                      </a:pPr>
                      <a:r>
                        <a:rPr lang="fr-FR" sz="2000" dirty="0">
                          <a:solidFill>
                            <a:schemeClr val="dk1"/>
                          </a:solidFill>
                          <a:effectLst/>
                          <a:latin typeface="Verdana" panose="020B0604030504040204" pitchFamily="34" charset="0"/>
                          <a:ea typeface="Verdana" panose="020B0604030504040204" pitchFamily="34" charset="0"/>
                          <a:cs typeface="+mn-cs"/>
                        </a:rPr>
                        <a:t>Utiliser de l'eau recyclée pour le lavage des voitures et le jardinage</a:t>
                      </a:r>
                    </a:p>
                    <a:p>
                      <a:pPr marL="342900" lvl="0" indent="-342900">
                        <a:spcBef>
                          <a:spcPts val="600"/>
                        </a:spcBef>
                        <a:spcAft>
                          <a:spcPts val="600"/>
                        </a:spcAft>
                        <a:buFont typeface="Arial" panose="020B0604020202020204" pitchFamily="34" charset="0"/>
                        <a:buChar char="•"/>
                      </a:pPr>
                      <a:r>
                        <a:rPr lang="fr-FR" sz="2000" dirty="0">
                          <a:solidFill>
                            <a:schemeClr val="dk1"/>
                          </a:solidFill>
                          <a:effectLst/>
                          <a:latin typeface="Verdana"/>
                          <a:ea typeface="Verdana"/>
                          <a:cs typeface="+mn-cs"/>
                        </a:rPr>
                        <a:t>Signaler toute fuite, aussi minime soit-elle</a:t>
                      </a:r>
                    </a:p>
                    <a:p>
                      <a:pPr marL="342900" lvl="0" indent="-342900">
                        <a:spcBef>
                          <a:spcPts val="600"/>
                        </a:spcBef>
                        <a:spcAft>
                          <a:spcPts val="600"/>
                        </a:spcAft>
                        <a:buFont typeface="Arial" panose="020B0604020202020204" pitchFamily="34" charset="0"/>
                        <a:buChar char="•"/>
                      </a:pPr>
                      <a:r>
                        <a:rPr lang="fr-FR" sz="2000" dirty="0">
                          <a:solidFill>
                            <a:schemeClr val="dk1"/>
                          </a:solidFill>
                          <a:effectLst/>
                          <a:latin typeface="Verdana" panose="020B0604030504040204" pitchFamily="34" charset="0"/>
                          <a:ea typeface="Verdana" panose="020B0604030504040204" pitchFamily="34" charset="0"/>
                          <a:cs typeface="+mn-cs"/>
                        </a:rPr>
                        <a:t>Utiliser la demi-chasse d'eau sur les toilettes à double chasse d'eau</a:t>
                      </a:r>
                    </a:p>
                    <a:p>
                      <a:pPr marL="342900" indent="-342900">
                        <a:spcBef>
                          <a:spcPts val="600"/>
                        </a:spcBef>
                        <a:spcAft>
                          <a:spcPts val="600"/>
                        </a:spcAft>
                        <a:buFont typeface="Arial" panose="020B0604020202020204" pitchFamily="34" charset="0"/>
                        <a:buChar char="•"/>
                      </a:pPr>
                      <a:r>
                        <a:rPr lang="fr-FR" sz="2000" dirty="0">
                          <a:solidFill>
                            <a:schemeClr val="dk1"/>
                          </a:solidFill>
                          <a:effectLst/>
                          <a:latin typeface="Verdana" panose="020B0604030504040204" pitchFamily="34" charset="0"/>
                          <a:ea typeface="Verdana" panose="020B0604030504040204" pitchFamily="34" charset="0"/>
                          <a:cs typeface="+mn-cs"/>
                        </a:rPr>
                        <a:t>Prendre des douches courtes</a:t>
                      </a:r>
                    </a:p>
                  </a:txBody>
                  <a:tcPr>
                    <a:solidFill>
                      <a:schemeClr val="bg1"/>
                    </a:solidFill>
                  </a:tcPr>
                </a:tc>
                <a:tc>
                  <a:txBody>
                    <a:bodyPr/>
                    <a:lstStyle/>
                    <a:p>
                      <a:pPr marL="342900" lvl="0" indent="-342900" rtl="0">
                        <a:spcBef>
                          <a:spcPts val="600"/>
                        </a:spcBef>
                        <a:spcAft>
                          <a:spcPts val="600"/>
                        </a:spcAft>
                        <a:buFont typeface="Arial" panose="020B0604020202020204" pitchFamily="34" charset="0"/>
                        <a:buChar char="•"/>
                      </a:pPr>
                      <a:r>
                        <a:rPr lang="fr-FR" sz="2000" dirty="0">
                          <a:solidFill>
                            <a:schemeClr val="dk1"/>
                          </a:solidFill>
                          <a:effectLst/>
                          <a:latin typeface="Verdana"/>
                          <a:ea typeface="Verdana"/>
                          <a:cs typeface="+mn-cs"/>
                        </a:rPr>
                        <a:t>Ne pas rejeter ou déverser dans l'environnement des eaux noires et des eaux huileuses non traitées</a:t>
                      </a:r>
                    </a:p>
                    <a:p>
                      <a:pPr marL="342900" lvl="0" indent="-342900">
                        <a:spcBef>
                          <a:spcPts val="600"/>
                        </a:spcBef>
                        <a:spcAft>
                          <a:spcPts val="600"/>
                        </a:spcAft>
                        <a:buFont typeface="Arial" panose="020B0604020202020204" pitchFamily="34" charset="0"/>
                        <a:buChar char="•"/>
                      </a:pPr>
                      <a:r>
                        <a:rPr lang="fr-FR" sz="2000" dirty="0">
                          <a:solidFill>
                            <a:schemeClr val="dk1"/>
                          </a:solidFill>
                          <a:effectLst/>
                          <a:latin typeface="Verdana"/>
                          <a:ea typeface="Verdana"/>
                          <a:cs typeface="+mn-cs"/>
                        </a:rPr>
                        <a:t>Ne pas déverser l'huile ou le diesel usagé dans un canal de drainage ou une fosse septique pour lutter contre les moustiques</a:t>
                      </a:r>
                    </a:p>
                    <a:p>
                      <a:pPr marL="342900" indent="-342900">
                        <a:spcBef>
                          <a:spcPts val="600"/>
                        </a:spcBef>
                        <a:spcAft>
                          <a:spcPts val="600"/>
                        </a:spcAft>
                        <a:buFont typeface="Arial" panose="020B0604020202020204" pitchFamily="34" charset="0"/>
                        <a:buChar char="•"/>
                      </a:pPr>
                      <a:r>
                        <a:rPr lang="fr-FR" sz="2000" dirty="0">
                          <a:solidFill>
                            <a:schemeClr val="dk1"/>
                          </a:solidFill>
                          <a:effectLst/>
                          <a:latin typeface="Verdana"/>
                          <a:ea typeface="Verdana"/>
                          <a:cs typeface="+mn-cs"/>
                        </a:rPr>
                        <a:t>Ne pas jeter d'objets dans les égouts</a:t>
                      </a:r>
                    </a:p>
                  </a:txBody>
                  <a:tcPr>
                    <a:solidFill>
                      <a:schemeClr val="bg1"/>
                    </a:solidFill>
                  </a:tcPr>
                </a:tc>
                <a:extLst>
                  <a:ext uri="{0D108BD9-81ED-4DB2-BD59-A6C34878D82A}">
                    <a16:rowId xmlns:a16="http://schemas.microsoft.com/office/drawing/2014/main" val="2852134164"/>
                  </a:ext>
                </a:extLst>
              </a:tr>
            </a:tbl>
          </a:graphicData>
        </a:graphic>
      </p:graphicFrame>
    </p:spTree>
    <p:extLst>
      <p:ext uri="{BB962C8B-B14F-4D97-AF65-F5344CB8AC3E}">
        <p14:creationId xmlns:p14="http://schemas.microsoft.com/office/powerpoint/2010/main" val="12328089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51D0E108-9CF0-3F00-B022-1F7BBE05B245}"/>
              </a:ext>
            </a:extLst>
          </p:cNvPr>
          <p:cNvGraphicFramePr>
            <a:graphicFrameLocks noGrp="1"/>
          </p:cNvGraphicFramePr>
          <p:nvPr>
            <p:custDataLst>
              <p:tags r:id="rId1"/>
            </p:custDataLst>
            <p:extLst>
              <p:ext uri="{D42A27DB-BD31-4B8C-83A1-F6EECF244321}">
                <p14:modId xmlns:p14="http://schemas.microsoft.com/office/powerpoint/2010/main" val="3393456044"/>
              </p:ext>
            </p:extLst>
          </p:nvPr>
        </p:nvGraphicFramePr>
        <p:xfrm>
          <a:off x="1596000" y="1068871"/>
          <a:ext cx="8999999" cy="5088120"/>
        </p:xfrm>
        <a:graphic>
          <a:graphicData uri="http://schemas.openxmlformats.org/drawingml/2006/table">
            <a:tbl>
              <a:tblPr firstRow="1" bandRow="1">
                <a:tableStyleId>{5C22544A-7EE6-4342-B048-85BDC9FD1C3A}</a:tableStyleId>
              </a:tblPr>
              <a:tblGrid>
                <a:gridCol w="8999999">
                  <a:extLst>
                    <a:ext uri="{9D8B030D-6E8A-4147-A177-3AD203B41FA5}">
                      <a16:colId xmlns:a16="http://schemas.microsoft.com/office/drawing/2014/main" val="4245990088"/>
                    </a:ext>
                  </a:extLst>
                </a:gridCol>
              </a:tblGrid>
              <a:tr h="540000">
                <a:tc>
                  <a:txBody>
                    <a:bodyPr/>
                    <a:lstStyle/>
                    <a:p>
                      <a:pPr algn="ctr"/>
                      <a:r>
                        <a:rPr lang="fr-FR" sz="2000" noProof="0" dirty="0">
                          <a:solidFill>
                            <a:srgbClr val="0055A5"/>
                          </a:solidFill>
                          <a:latin typeface="Verdana"/>
                          <a:ea typeface="Verdana"/>
                        </a:rPr>
                        <a:t>Objectifs</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5372077"/>
                  </a:ext>
                </a:extLst>
              </a:tr>
              <a:tr h="370840">
                <a:tc>
                  <a:txBody>
                    <a:bodyPr/>
                    <a:lstStyle/>
                    <a:p>
                      <a:pPr marL="342900" lvl="0" indent="-342900" algn="l">
                        <a:buFont typeface="Arial" panose="020B0604020202020204" pitchFamily="34" charset="0"/>
                        <a:buChar char="•"/>
                      </a:pPr>
                      <a:r>
                        <a:rPr lang="fr-FR" sz="2000" b="0" i="0" u="none" strike="noStrike" noProof="0" dirty="0">
                          <a:solidFill>
                            <a:srgbClr val="000000"/>
                          </a:solidFill>
                          <a:latin typeface="Verdana"/>
                        </a:rPr>
                        <a:t>Expliquer comment les agents de maintien de la paix des Nations Unies peuvent contribuer à réduire les effets néfastes de la mission sur l'environnement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00828333"/>
                  </a:ext>
                </a:extLst>
              </a:tr>
              <a:tr h="370840">
                <a:tc>
                  <a:txBody>
                    <a:bodyPr/>
                    <a:lstStyle/>
                    <a:p>
                      <a:pPr algn="l" rtl="0"/>
                      <a:endParaRPr lang="fr-FR" sz="2000" b="1" noProof="0" dirty="0">
                        <a:solidFill>
                          <a:schemeClr val="tx1"/>
                        </a:solidFill>
                        <a:latin typeface="Verdana"/>
                        <a:ea typeface="Verdana"/>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89153130"/>
                  </a:ext>
                </a:extLst>
              </a:tr>
              <a:tr h="540000">
                <a:tc>
                  <a:txBody>
                    <a:bodyPr/>
                    <a:lstStyle/>
                    <a:p>
                      <a:pPr algn="ctr"/>
                      <a:r>
                        <a:rPr lang="fr-FR" sz="2000" b="1" noProof="0" dirty="0">
                          <a:solidFill>
                            <a:srgbClr val="0055A5"/>
                          </a:solidFill>
                          <a:latin typeface="Verdana"/>
                          <a:ea typeface="Verdana"/>
                        </a:rPr>
                        <a:t>Pertinence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64552446"/>
                  </a:ext>
                </a:extLst>
              </a:tr>
              <a:tr h="370840">
                <a:tc>
                  <a:txBody>
                    <a:bodyPr/>
                    <a:lstStyle/>
                    <a:p>
                      <a:pPr marL="342900" indent="-342900">
                        <a:spcBef>
                          <a:spcPts val="300"/>
                        </a:spcBef>
                        <a:spcAft>
                          <a:spcPts val="300"/>
                        </a:spcAft>
                        <a:buFont typeface="Arial" panose="020B0604020202020204" pitchFamily="34" charset="0"/>
                        <a:buChar char="•"/>
                      </a:pPr>
                      <a:r>
                        <a:rPr lang="fr-FR" sz="2000" noProof="0" dirty="0">
                          <a:latin typeface="Verdana"/>
                          <a:ea typeface="Verdana"/>
                        </a:rPr>
                        <a:t>L’environnement influe sur nos conditions de vie, et inversement. La gestion de l'environnement et des ressources naturelles améliore la santé et le bien-être du personnel de la mission et de la population locale.</a:t>
                      </a:r>
                    </a:p>
                    <a:p>
                      <a:pPr marL="342900" lvl="0" indent="-342900">
                        <a:spcBef>
                          <a:spcPts val="300"/>
                        </a:spcBef>
                        <a:spcAft>
                          <a:spcPts val="300"/>
                        </a:spcAft>
                        <a:buFont typeface="Arial" panose="020B0604020202020204" pitchFamily="34" charset="0"/>
                        <a:buChar char="•"/>
                      </a:pPr>
                      <a:r>
                        <a:rPr lang="fr-FR" sz="2000" b="0" i="0" u="none" strike="noStrike" noProof="0" dirty="0">
                          <a:solidFill>
                            <a:srgbClr val="000000"/>
                          </a:solidFill>
                          <a:latin typeface="Verdana"/>
                        </a:rPr>
                        <a:t>En fin de compte, cela permet de réaliser des économies, d'accroître la résilience opérationnelle et de renforcer la crédibilité de l’ONU en tant qu'acteur de la protection de l'environnement et de la lutte contre le changement climatique.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77749241"/>
                  </a:ext>
                </a:extLst>
              </a:tr>
            </a:tbl>
          </a:graphicData>
        </a:graphic>
      </p:graphicFrame>
    </p:spTree>
    <p:extLst>
      <p:ext uri="{BB962C8B-B14F-4D97-AF65-F5344CB8AC3E}">
        <p14:creationId xmlns:p14="http://schemas.microsoft.com/office/powerpoint/2010/main" val="39001277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9D32DA8-0BBC-112D-2B83-29DC44524ED3}"/>
              </a:ext>
            </a:extLst>
          </p:cNvPr>
          <p:cNvSpPr txBox="1"/>
          <p:nvPr>
            <p:custDataLst>
              <p:tags r:id="rId1"/>
            </p:custDataLst>
          </p:nvPr>
        </p:nvSpPr>
        <p:spPr>
          <a:xfrm>
            <a:off x="1245107"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Gestion des déchets solides : que peuvent faire les agents de maintien de la paix ? </a:t>
            </a:r>
          </a:p>
        </p:txBody>
      </p:sp>
      <p:graphicFrame>
        <p:nvGraphicFramePr>
          <p:cNvPr id="3" name="Table 2">
            <a:extLst>
              <a:ext uri="{FF2B5EF4-FFF2-40B4-BE49-F238E27FC236}">
                <a16:creationId xmlns:a16="http://schemas.microsoft.com/office/drawing/2014/main" id="{ADCB5419-CFEC-F6B1-72CC-BFA935DF4BA6}"/>
              </a:ext>
            </a:extLst>
          </p:cNvPr>
          <p:cNvGraphicFramePr>
            <a:graphicFrameLocks noGrp="1"/>
          </p:cNvGraphicFramePr>
          <p:nvPr>
            <p:custDataLst>
              <p:tags r:id="rId2"/>
            </p:custDataLst>
            <p:extLst>
              <p:ext uri="{D42A27DB-BD31-4B8C-83A1-F6EECF244321}">
                <p14:modId xmlns:p14="http://schemas.microsoft.com/office/powerpoint/2010/main" val="321760971"/>
              </p:ext>
            </p:extLst>
          </p:nvPr>
        </p:nvGraphicFramePr>
        <p:xfrm>
          <a:off x="1019500" y="1674670"/>
          <a:ext cx="10152996" cy="4145280"/>
        </p:xfrm>
        <a:graphic>
          <a:graphicData uri="http://schemas.openxmlformats.org/drawingml/2006/table">
            <a:tbl>
              <a:tblPr firstRow="1" bandRow="1">
                <a:tableStyleId>{5C22544A-7EE6-4342-B048-85BDC9FD1C3A}</a:tableStyleId>
              </a:tblPr>
              <a:tblGrid>
                <a:gridCol w="4771699">
                  <a:extLst>
                    <a:ext uri="{9D8B030D-6E8A-4147-A177-3AD203B41FA5}">
                      <a16:colId xmlns:a16="http://schemas.microsoft.com/office/drawing/2014/main" val="2391316422"/>
                    </a:ext>
                  </a:extLst>
                </a:gridCol>
                <a:gridCol w="5381297">
                  <a:extLst>
                    <a:ext uri="{9D8B030D-6E8A-4147-A177-3AD203B41FA5}">
                      <a16:colId xmlns:a16="http://schemas.microsoft.com/office/drawing/2014/main" val="1559167669"/>
                    </a:ext>
                  </a:extLst>
                </a:gridCol>
              </a:tblGrid>
              <a:tr h="370840">
                <a:tc>
                  <a:txBody>
                    <a:bodyPr/>
                    <a:lstStyle/>
                    <a:p>
                      <a:pPr>
                        <a:spcBef>
                          <a:spcPts val="600"/>
                        </a:spcBef>
                        <a:spcAft>
                          <a:spcPts val="600"/>
                        </a:spcAft>
                      </a:pPr>
                      <a:r>
                        <a:rPr lang="fr-FR" sz="2000" dirty="0">
                          <a:latin typeface="Verdana" panose="020B0604030504040204" pitchFamily="34" charset="0"/>
                          <a:ea typeface="Verdana" panose="020B0604030504040204" pitchFamily="34" charset="0"/>
                        </a:rPr>
                        <a:t>Ce qu’il faut faire</a:t>
                      </a:r>
                    </a:p>
                  </a:txBody>
                  <a:tcPr>
                    <a:solidFill>
                      <a:srgbClr val="0055A5"/>
                    </a:solidFill>
                  </a:tcPr>
                </a:tc>
                <a:tc>
                  <a:txBody>
                    <a:bodyPr/>
                    <a:lstStyle/>
                    <a:p>
                      <a:pPr>
                        <a:spcBef>
                          <a:spcPts val="600"/>
                        </a:spcBef>
                        <a:spcAft>
                          <a:spcPts val="600"/>
                        </a:spcAft>
                      </a:pPr>
                      <a:r>
                        <a:rPr lang="fr-FR" sz="2000" dirty="0">
                          <a:latin typeface="Verdana" panose="020B0604030504040204" pitchFamily="34" charset="0"/>
                          <a:ea typeface="Verdana" panose="020B0604030504040204" pitchFamily="34" charset="0"/>
                        </a:rPr>
                        <a:t>Ce qu’il ne faut pas faire</a:t>
                      </a:r>
                    </a:p>
                  </a:txBody>
                  <a:tcPr>
                    <a:solidFill>
                      <a:srgbClr val="FF0000"/>
                    </a:solidFill>
                  </a:tcPr>
                </a:tc>
                <a:extLst>
                  <a:ext uri="{0D108BD9-81ED-4DB2-BD59-A6C34878D82A}">
                    <a16:rowId xmlns:a16="http://schemas.microsoft.com/office/drawing/2014/main" val="1652716760"/>
                  </a:ext>
                </a:extLst>
              </a:tr>
              <a:tr h="370840">
                <a:tc>
                  <a:txBody>
                    <a:bodyPr/>
                    <a:lstStyle/>
                    <a:p>
                      <a:pPr marL="342900" lvl="0" indent="-342900" rtl="0">
                        <a:spcBef>
                          <a:spcPts val="600"/>
                        </a:spcBef>
                        <a:spcAft>
                          <a:spcPts val="600"/>
                        </a:spcAft>
                        <a:buFont typeface="Arial" panose="020B0604020202020204" pitchFamily="34" charset="0"/>
                        <a:buChar char="•"/>
                      </a:pPr>
                      <a:r>
                        <a:rPr lang="fr-FR" sz="2000" dirty="0">
                          <a:solidFill>
                            <a:schemeClr val="dk1"/>
                          </a:solidFill>
                          <a:effectLst/>
                          <a:latin typeface="Verdana" panose="020B0604030504040204" pitchFamily="34" charset="0"/>
                          <a:ea typeface="Verdana" panose="020B0604030504040204" pitchFamily="34" charset="0"/>
                          <a:cs typeface="+mn-cs"/>
                        </a:rPr>
                        <a:t>Garder le camp en ordre</a:t>
                      </a:r>
                    </a:p>
                    <a:p>
                      <a:pPr marL="342900" lvl="0" indent="-342900">
                        <a:spcBef>
                          <a:spcPts val="600"/>
                        </a:spcBef>
                        <a:spcAft>
                          <a:spcPts val="600"/>
                        </a:spcAft>
                        <a:buFont typeface="Arial" panose="020B0604020202020204" pitchFamily="34" charset="0"/>
                        <a:buChar char="•"/>
                      </a:pPr>
                      <a:r>
                        <a:rPr lang="fr-FR" sz="2000" dirty="0">
                          <a:solidFill>
                            <a:schemeClr val="dk1"/>
                          </a:solidFill>
                          <a:effectLst/>
                          <a:latin typeface="Verdana" panose="020B0604030504040204" pitchFamily="34" charset="0"/>
                          <a:ea typeface="Verdana" panose="020B0604030504040204" pitchFamily="34" charset="0"/>
                          <a:cs typeface="+mn-cs"/>
                        </a:rPr>
                        <a:t>Utiliser la bonne poubelle</a:t>
                      </a:r>
                    </a:p>
                    <a:p>
                      <a:pPr marL="342900" lvl="0" indent="-342900">
                        <a:spcBef>
                          <a:spcPts val="600"/>
                        </a:spcBef>
                        <a:spcAft>
                          <a:spcPts val="600"/>
                        </a:spcAft>
                        <a:buFont typeface="Arial" panose="020B0604020202020204" pitchFamily="34" charset="0"/>
                        <a:buChar char="•"/>
                      </a:pPr>
                      <a:r>
                        <a:rPr lang="fr-FR" sz="2000" dirty="0">
                          <a:solidFill>
                            <a:schemeClr val="dk1"/>
                          </a:solidFill>
                          <a:effectLst/>
                          <a:latin typeface="Verdana" panose="020B0604030504040204" pitchFamily="34" charset="0"/>
                          <a:ea typeface="Verdana" panose="020B0604030504040204" pitchFamily="34" charset="0"/>
                          <a:cs typeface="+mn-cs"/>
                        </a:rPr>
                        <a:t>Toujours éliminer les déchets dangereux de manière appropriée</a:t>
                      </a:r>
                    </a:p>
                    <a:p>
                      <a:pPr marL="342900" lvl="0" indent="-342900">
                        <a:spcBef>
                          <a:spcPts val="600"/>
                        </a:spcBef>
                        <a:spcAft>
                          <a:spcPts val="600"/>
                        </a:spcAft>
                        <a:buFont typeface="Arial" panose="020B0604020202020204" pitchFamily="34" charset="0"/>
                        <a:buChar char="•"/>
                      </a:pPr>
                      <a:r>
                        <a:rPr lang="fr-FR" sz="2000" dirty="0">
                          <a:solidFill>
                            <a:schemeClr val="dk1"/>
                          </a:solidFill>
                          <a:effectLst/>
                          <a:latin typeface="Verdana" panose="020B0604030504040204" pitchFamily="34" charset="0"/>
                          <a:ea typeface="Verdana" panose="020B0604030504040204" pitchFamily="34" charset="0"/>
                          <a:cs typeface="+mn-cs"/>
                        </a:rPr>
                        <a:t>Utiliser des bouteilles réutilisables et des sacs réutilisables </a:t>
                      </a:r>
                    </a:p>
                    <a:p>
                      <a:pPr marL="342900" indent="-342900">
                        <a:spcBef>
                          <a:spcPts val="600"/>
                        </a:spcBef>
                        <a:spcAft>
                          <a:spcPts val="600"/>
                        </a:spcAft>
                        <a:buFont typeface="Arial" panose="020B0604020202020204" pitchFamily="34" charset="0"/>
                        <a:buChar char="•"/>
                      </a:pPr>
                      <a:r>
                        <a:rPr lang="fr-FR" sz="2000" dirty="0">
                          <a:solidFill>
                            <a:schemeClr val="dk1"/>
                          </a:solidFill>
                          <a:effectLst/>
                          <a:latin typeface="Verdana" panose="020B0604030504040204" pitchFamily="34" charset="0"/>
                          <a:ea typeface="Verdana" panose="020B0604030504040204" pitchFamily="34" charset="0"/>
                          <a:cs typeface="+mn-cs"/>
                        </a:rPr>
                        <a:t>Essayer de pratiquer le compostage</a:t>
                      </a:r>
                    </a:p>
                  </a:txBody>
                  <a:tcPr>
                    <a:solidFill>
                      <a:schemeClr val="bg1"/>
                    </a:solidFill>
                  </a:tcPr>
                </a:tc>
                <a:tc>
                  <a:txBody>
                    <a:bodyPr/>
                    <a:lstStyle/>
                    <a:p>
                      <a:pPr marL="457200" lvl="0" indent="-457200" rtl="0">
                        <a:spcBef>
                          <a:spcPts val="600"/>
                        </a:spcBef>
                        <a:spcAft>
                          <a:spcPts val="600"/>
                        </a:spcAft>
                        <a:buFont typeface="Arial"/>
                        <a:buChar char="•"/>
                      </a:pPr>
                      <a:r>
                        <a:rPr lang="fr-FR" sz="2000" dirty="0">
                          <a:solidFill>
                            <a:schemeClr val="dk1"/>
                          </a:solidFill>
                          <a:effectLst/>
                          <a:latin typeface="Verdana"/>
                          <a:ea typeface="Verdana"/>
                          <a:cs typeface="+mn-cs"/>
                        </a:rPr>
                        <a:t>Ne pas jeter les emballages et les sacs dans l'environnement local</a:t>
                      </a:r>
                    </a:p>
                    <a:p>
                      <a:pPr marL="457200" lvl="0" indent="-457200">
                        <a:spcBef>
                          <a:spcPts val="600"/>
                        </a:spcBef>
                        <a:spcAft>
                          <a:spcPts val="600"/>
                        </a:spcAft>
                        <a:buFont typeface="Arial"/>
                        <a:buChar char="•"/>
                      </a:pPr>
                      <a:r>
                        <a:rPr lang="fr-FR" sz="2000" dirty="0">
                          <a:solidFill>
                            <a:schemeClr val="dk1"/>
                          </a:solidFill>
                          <a:effectLst/>
                          <a:latin typeface="Verdana"/>
                          <a:ea typeface="Verdana"/>
                          <a:cs typeface="+mn-cs"/>
                        </a:rPr>
                        <a:t>Ne pas brûler des déchets à l’air libre, par exemple des </a:t>
                      </a:r>
                      <a:r>
                        <a:rPr lang="fr-FR" sz="2000" noProof="0" dirty="0">
                          <a:solidFill>
                            <a:schemeClr val="dk1"/>
                          </a:solidFill>
                          <a:effectLst/>
                          <a:latin typeface="Verdana"/>
                          <a:ea typeface="Verdana"/>
                          <a:cs typeface="+mn-cs"/>
                        </a:rPr>
                        <a:t>pneus</a:t>
                      </a:r>
                      <a:r>
                        <a:rPr lang="fr-FR" sz="2000" dirty="0">
                          <a:solidFill>
                            <a:schemeClr val="dk1"/>
                          </a:solidFill>
                          <a:effectLst/>
                          <a:latin typeface="Verdana"/>
                          <a:ea typeface="Verdana"/>
                          <a:cs typeface="+mn-cs"/>
                        </a:rPr>
                        <a:t> </a:t>
                      </a:r>
                      <a:r>
                        <a:rPr lang="fr-FR" sz="2000" noProof="0" dirty="0">
                          <a:solidFill>
                            <a:schemeClr val="dk1"/>
                          </a:solidFill>
                          <a:effectLst/>
                          <a:latin typeface="Verdana"/>
                          <a:ea typeface="Verdana"/>
                          <a:cs typeface="+mn-cs"/>
                        </a:rPr>
                        <a:t>usagés</a:t>
                      </a:r>
                      <a:r>
                        <a:rPr lang="fr-FR" sz="2000" dirty="0">
                          <a:solidFill>
                            <a:schemeClr val="dk1"/>
                          </a:solidFill>
                          <a:effectLst/>
                          <a:latin typeface="Verdana"/>
                          <a:ea typeface="Verdana"/>
                          <a:cs typeface="+mn-cs"/>
                        </a:rPr>
                        <a:t> </a:t>
                      </a:r>
                    </a:p>
                    <a:p>
                      <a:pPr marL="457200" lvl="0" indent="-457200">
                        <a:spcBef>
                          <a:spcPts val="600"/>
                        </a:spcBef>
                        <a:spcAft>
                          <a:spcPts val="600"/>
                        </a:spcAft>
                        <a:buFont typeface="Arial"/>
                        <a:buChar char="•"/>
                      </a:pPr>
                      <a:r>
                        <a:rPr lang="fr-FR" sz="2000" dirty="0">
                          <a:solidFill>
                            <a:schemeClr val="dk1"/>
                          </a:solidFill>
                          <a:effectLst/>
                          <a:latin typeface="Verdana"/>
                          <a:ea typeface="Verdana"/>
                          <a:cs typeface="+mn-cs"/>
                        </a:rPr>
                        <a:t>Ne pas enterrer les déchets solides </a:t>
                      </a:r>
                    </a:p>
                    <a:p>
                      <a:pPr marL="457200" indent="-457200">
                        <a:spcBef>
                          <a:spcPts val="600"/>
                        </a:spcBef>
                        <a:spcAft>
                          <a:spcPts val="600"/>
                        </a:spcAft>
                        <a:buFont typeface="Arial"/>
                        <a:buChar char="•"/>
                      </a:pPr>
                      <a:r>
                        <a:rPr lang="fr-FR" sz="2000" dirty="0">
                          <a:solidFill>
                            <a:schemeClr val="dk1"/>
                          </a:solidFill>
                          <a:effectLst/>
                          <a:latin typeface="Verdana"/>
                          <a:ea typeface="Verdana"/>
                          <a:cs typeface="+mn-cs"/>
                        </a:rPr>
                        <a:t>Ne pas jeter de déchets dangereux, de déchets chimiques et biomédicaux ou de médicaments périmés dans les décharges</a:t>
                      </a:r>
                    </a:p>
                  </a:txBody>
                  <a:tcPr>
                    <a:solidFill>
                      <a:schemeClr val="bg1"/>
                    </a:solidFill>
                  </a:tcPr>
                </a:tc>
                <a:extLst>
                  <a:ext uri="{0D108BD9-81ED-4DB2-BD59-A6C34878D82A}">
                    <a16:rowId xmlns:a16="http://schemas.microsoft.com/office/drawing/2014/main" val="2852134164"/>
                  </a:ext>
                </a:extLst>
              </a:tr>
            </a:tbl>
          </a:graphicData>
        </a:graphic>
      </p:graphicFrame>
    </p:spTree>
    <p:extLst>
      <p:ext uri="{BB962C8B-B14F-4D97-AF65-F5344CB8AC3E}">
        <p14:creationId xmlns:p14="http://schemas.microsoft.com/office/powerpoint/2010/main" val="7443698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9D32DA8-0BBC-112D-2B83-29DC44524ED3}"/>
              </a:ext>
            </a:extLst>
          </p:cNvPr>
          <p:cNvSpPr txBox="1"/>
          <p:nvPr>
            <p:custDataLst>
              <p:tags r:id="rId1"/>
            </p:custDataLst>
          </p:nvPr>
        </p:nvSpPr>
        <p:spPr>
          <a:xfrm>
            <a:off x="1245107"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Pétrole, huile et lubrifiants</a:t>
            </a:r>
          </a:p>
        </p:txBody>
      </p:sp>
      <p:sp>
        <p:nvSpPr>
          <p:cNvPr id="4" name="TextBox 3">
            <a:extLst>
              <a:ext uri="{FF2B5EF4-FFF2-40B4-BE49-F238E27FC236}">
                <a16:creationId xmlns:a16="http://schemas.microsoft.com/office/drawing/2014/main" id="{0FF3316D-B8C8-C871-692D-442C47F3A636}"/>
              </a:ext>
            </a:extLst>
          </p:cNvPr>
          <p:cNvSpPr txBox="1"/>
          <p:nvPr>
            <p:custDataLst>
              <p:tags r:id="rId2"/>
            </p:custDataLst>
          </p:nvPr>
        </p:nvSpPr>
        <p:spPr>
          <a:xfrm>
            <a:off x="1598645" y="1438354"/>
            <a:ext cx="9000000" cy="507831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Bef>
                <a:spcPts val="600"/>
              </a:spcBef>
              <a:spcAft>
                <a:spcPts val="600"/>
              </a:spcAft>
              <a:buFont typeface="Arial" panose="020B0604020202020204" pitchFamily="34" charset="0"/>
              <a:buChar char="•"/>
            </a:pPr>
            <a:r>
              <a:rPr lang="fr-FR" sz="2000" dirty="0">
                <a:solidFill>
                  <a:srgbClr val="000000"/>
                </a:solidFill>
                <a:latin typeface="Verdana"/>
                <a:ea typeface="Verdana"/>
                <a:cs typeface="Arial"/>
              </a:rPr>
              <a:t>Évitez les déversements</a:t>
            </a:r>
          </a:p>
          <a:p>
            <a:pPr marL="342900" indent="-342900">
              <a:spcBef>
                <a:spcPts val="600"/>
              </a:spcBef>
              <a:spcAft>
                <a:spcPts val="600"/>
              </a:spcAft>
              <a:buFont typeface="Arial" panose="020B0604020202020204" pitchFamily="34" charset="0"/>
              <a:buChar char="•"/>
            </a:pPr>
            <a:r>
              <a:rPr lang="fr-FR" sz="2000" dirty="0">
                <a:solidFill>
                  <a:srgbClr val="000000"/>
                </a:solidFill>
                <a:latin typeface="Verdana"/>
                <a:ea typeface="Verdana"/>
                <a:cs typeface="Arial"/>
              </a:rPr>
              <a:t>Installez des bassins de confinement et des barrières</a:t>
            </a:r>
          </a:p>
          <a:p>
            <a:pPr marL="342900" indent="-342900">
              <a:spcBef>
                <a:spcPts val="600"/>
              </a:spcBef>
              <a:spcAft>
                <a:spcPts val="600"/>
              </a:spcAft>
              <a:buFont typeface="Arial" panose="020B0604020202020204" pitchFamily="34" charset="0"/>
              <a:buChar char="•"/>
            </a:pPr>
            <a:r>
              <a:rPr lang="fr-FR" sz="2000" dirty="0">
                <a:solidFill>
                  <a:srgbClr val="000000"/>
                </a:solidFill>
                <a:latin typeface="Verdana"/>
                <a:ea typeface="Verdana"/>
                <a:cs typeface="Arial"/>
              </a:rPr>
              <a:t>Veillez à ce que les ateliers et les aires de lavage des voitures soient pavés et que les eaux collectées soient dirigées vers un séparateur eau-hydrocarbures si elles doivent être rejetées dans l'environnement.</a:t>
            </a:r>
          </a:p>
          <a:p>
            <a:pPr marL="342900" indent="-342900">
              <a:spcBef>
                <a:spcPts val="600"/>
              </a:spcBef>
              <a:spcAft>
                <a:spcPts val="600"/>
              </a:spcAft>
              <a:buFont typeface="Arial" panose="020B0604020202020204" pitchFamily="34" charset="0"/>
              <a:buChar char="•"/>
            </a:pPr>
            <a:r>
              <a:rPr lang="fr-FR" sz="2000" dirty="0">
                <a:solidFill>
                  <a:srgbClr val="000000"/>
                </a:solidFill>
                <a:latin typeface="Verdana"/>
                <a:ea typeface="Verdana"/>
                <a:cs typeface="Arial"/>
              </a:rPr>
              <a:t>Veillez au stockage adéquat des huiles et carburants usagés collectés</a:t>
            </a:r>
          </a:p>
          <a:p>
            <a:pPr marL="342900" indent="-342900">
              <a:spcBef>
                <a:spcPts val="600"/>
              </a:spcBef>
              <a:spcAft>
                <a:spcPts val="600"/>
              </a:spcAft>
              <a:buFont typeface="Arial" panose="020B0604020202020204" pitchFamily="34" charset="0"/>
              <a:buChar char="•"/>
            </a:pPr>
            <a:r>
              <a:rPr lang="fr-FR" sz="2000" dirty="0">
                <a:solidFill>
                  <a:srgbClr val="000000"/>
                </a:solidFill>
                <a:latin typeface="Verdana"/>
                <a:ea typeface="Verdana"/>
                <a:cs typeface="Arial"/>
              </a:rPr>
              <a:t>Veillez à ce qu'il n'y ait pas de déversement d'huile usagée ou de diesel dans un canal de drainage, un plan d'eau, une fosse septique ou une station d'épuration des eaux usées</a:t>
            </a:r>
          </a:p>
          <a:p>
            <a:pPr marR="0" lvl="0">
              <a:spcBef>
                <a:spcPts val="600"/>
              </a:spcBef>
              <a:spcAft>
                <a:spcPts val="600"/>
              </a:spcAft>
            </a:pPr>
            <a:endParaRPr lang="fr-FR" sz="2000" b="1" dirty="0">
              <a:solidFill>
                <a:srgbClr val="000000"/>
              </a:solidFill>
              <a:effectLst/>
              <a:latin typeface="Verdana" panose="020B0604030504040204" pitchFamily="34" charset="0"/>
              <a:ea typeface="Calibri" panose="020F0502020204030204" pitchFamily="34" charset="0"/>
              <a:cs typeface="Arial" panose="020B0604020202020204" pitchFamily="34" charset="0"/>
            </a:endParaRPr>
          </a:p>
          <a:p>
            <a:pPr marL="342900" marR="0" lvl="0" indent="-342900">
              <a:spcBef>
                <a:spcPts val="600"/>
              </a:spcBef>
              <a:spcAft>
                <a:spcPts val="600"/>
              </a:spcAft>
              <a:buAutoNum type="arabicPeriod"/>
            </a:pPr>
            <a:endParaRPr lang="fr-FR" sz="2400" dirty="0">
              <a:solidFill>
                <a:srgbClr val="000000"/>
              </a:solidFill>
              <a:effectLst/>
              <a:latin typeface="Verdana" panose="020B060403050404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3801596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C8845DD-05D7-83C9-638C-2434A5F4DFE3}"/>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10CF8694-C29C-D9E0-4316-6FADC081645A}"/>
              </a:ext>
            </a:extLst>
          </p:cNvPr>
          <p:cNvSpPr txBox="1"/>
          <p:nvPr>
            <p:custDataLst>
              <p:tags r:id="rId1"/>
            </p:custDataLst>
          </p:nvPr>
        </p:nvSpPr>
        <p:spPr>
          <a:xfrm>
            <a:off x="1245107"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Votre responsabilité : être attentif</a:t>
            </a:r>
          </a:p>
        </p:txBody>
      </p:sp>
      <p:sp>
        <p:nvSpPr>
          <p:cNvPr id="4" name="TextBox 3">
            <a:extLst>
              <a:ext uri="{FF2B5EF4-FFF2-40B4-BE49-F238E27FC236}">
                <a16:creationId xmlns:a16="http://schemas.microsoft.com/office/drawing/2014/main" id="{BE3BC6AA-7E59-6CDC-CA4E-FAE83A76B9F9}"/>
              </a:ext>
            </a:extLst>
          </p:cNvPr>
          <p:cNvSpPr txBox="1"/>
          <p:nvPr>
            <p:custDataLst>
              <p:tags r:id="rId2"/>
            </p:custDataLst>
          </p:nvPr>
        </p:nvSpPr>
        <p:spPr>
          <a:xfrm>
            <a:off x="1477237" y="1382286"/>
            <a:ext cx="9237521" cy="40934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fr-FR" sz="2000" dirty="0">
                <a:latin typeface="Verdana"/>
                <a:ea typeface="Verdana"/>
                <a:cs typeface="Arial"/>
              </a:rPr>
              <a:t>Il est important de toujours être attentif à votre impact sur l'environnement et de toujours prendre en considération les étapes suivantes lorsque vous réfléchissez à votre empreinte environnementale :</a:t>
            </a:r>
          </a:p>
          <a:p>
            <a:pPr marL="803275" indent="-457200">
              <a:spcBef>
                <a:spcPts val="600"/>
              </a:spcBef>
              <a:spcAft>
                <a:spcPts val="600"/>
              </a:spcAft>
              <a:buAutoNum type="arabicPeriod"/>
            </a:pPr>
            <a:r>
              <a:rPr lang="fr-FR" sz="2000" dirty="0">
                <a:solidFill>
                  <a:srgbClr val="000000"/>
                </a:solidFill>
                <a:latin typeface="Verdana"/>
                <a:ea typeface="Verdana"/>
                <a:cs typeface="Arial"/>
              </a:rPr>
              <a:t>Arrêtez-vous avant de commencer une nouvelle tâche ou opération.</a:t>
            </a:r>
          </a:p>
          <a:p>
            <a:pPr marL="803275" indent="-457200">
              <a:spcBef>
                <a:spcPts val="600"/>
              </a:spcBef>
              <a:spcAft>
                <a:spcPts val="600"/>
              </a:spcAft>
              <a:buAutoNum type="arabicPeriod"/>
            </a:pPr>
            <a:r>
              <a:rPr lang="fr-FR" sz="2000" dirty="0">
                <a:solidFill>
                  <a:srgbClr val="000000"/>
                </a:solidFill>
                <a:latin typeface="Verdana"/>
                <a:ea typeface="Verdana"/>
                <a:cs typeface="Arial"/>
              </a:rPr>
              <a:t>Réfléchissez : Mon action pourrait-elle avoir une incidence sur l'environnement ? </a:t>
            </a:r>
          </a:p>
          <a:p>
            <a:pPr marL="803275" indent="-457200">
              <a:spcBef>
                <a:spcPts val="600"/>
              </a:spcBef>
              <a:spcAft>
                <a:spcPts val="600"/>
              </a:spcAft>
              <a:buAutoNum type="arabicPeriod"/>
            </a:pPr>
            <a:r>
              <a:rPr lang="fr-FR" sz="2000" dirty="0">
                <a:solidFill>
                  <a:srgbClr val="000000"/>
                </a:solidFill>
                <a:latin typeface="Verdana"/>
                <a:ea typeface="Verdana"/>
                <a:cs typeface="Arial"/>
              </a:rPr>
              <a:t>Observez l'environnement autour de vous (par exemple, les canalisations, les cours d'eau, les arbres). </a:t>
            </a:r>
          </a:p>
          <a:p>
            <a:pPr marL="803275" indent="-457200">
              <a:spcBef>
                <a:spcPts val="600"/>
              </a:spcBef>
              <a:spcAft>
                <a:spcPts val="600"/>
              </a:spcAft>
              <a:buAutoNum type="arabicPeriod"/>
            </a:pPr>
            <a:r>
              <a:rPr lang="fr-FR" sz="2000" dirty="0">
                <a:solidFill>
                  <a:srgbClr val="000000"/>
                </a:solidFill>
                <a:latin typeface="Verdana"/>
                <a:ea typeface="Verdana"/>
                <a:cs typeface="Arial"/>
              </a:rPr>
              <a:t>Planifiez la tâche afin d'éviter tout dommage à l'environnement</a:t>
            </a:r>
          </a:p>
        </p:txBody>
      </p:sp>
    </p:spTree>
    <p:extLst>
      <p:ext uri="{BB962C8B-B14F-4D97-AF65-F5344CB8AC3E}">
        <p14:creationId xmlns:p14="http://schemas.microsoft.com/office/powerpoint/2010/main" val="38334919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359866-67F8-FF05-5EBB-67BE6354D421}"/>
              </a:ext>
            </a:extLst>
          </p:cNvPr>
          <p:cNvSpPr txBox="1"/>
          <p:nvPr>
            <p:custDataLst>
              <p:tags r:id="rId1"/>
            </p:custDataLst>
          </p:nvPr>
        </p:nvSpPr>
        <p:spPr>
          <a:xfrm>
            <a:off x="1524000" y="2967335"/>
            <a:ext cx="9144000" cy="923330"/>
          </a:xfrm>
          <a:prstGeom prst="rect">
            <a:avLst/>
          </a:prstGeom>
          <a:noFill/>
        </p:spPr>
        <p:txBody>
          <a:bodyPr wrap="square" anchor="ctr">
            <a:spAutoFit/>
          </a:bodyPr>
          <a:lstStyle/>
          <a:p>
            <a:pPr marL="0" marR="0" algn="ctr">
              <a:spcBef>
                <a:spcPts val="600"/>
              </a:spcBef>
              <a:spcAft>
                <a:spcPts val="600"/>
              </a:spcAft>
            </a:pPr>
            <a:r>
              <a:rPr lang="fr-FR" sz="5400" b="1" dirty="0">
                <a:solidFill>
                  <a:srgbClr val="0055A5"/>
                </a:solidFill>
                <a:latin typeface="Verdana" panose="020B0604030504040204" pitchFamily="34" charset="0"/>
                <a:ea typeface="Verdana" panose="020B0604030504040204" pitchFamily="34" charset="0"/>
                <a:cs typeface="Aptos" panose="020B0004020202020204" pitchFamily="34" charset="0"/>
              </a:rPr>
              <a:t>Merci</a:t>
            </a:r>
          </a:p>
        </p:txBody>
      </p:sp>
    </p:spTree>
    <p:extLst>
      <p:ext uri="{BB962C8B-B14F-4D97-AF65-F5344CB8AC3E}">
        <p14:creationId xmlns:p14="http://schemas.microsoft.com/office/powerpoint/2010/main" val="23381054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Running Tap - YouTube">
            <a:extLst>
              <a:ext uri="{FF2B5EF4-FFF2-40B4-BE49-F238E27FC236}">
                <a16:creationId xmlns:a16="http://schemas.microsoft.com/office/drawing/2014/main" id="{8A4D9D2C-B7B2-C127-C04A-7BADAE4E19F2}"/>
              </a:ext>
            </a:extLst>
          </p:cNvPr>
          <p:cNvPicPr>
            <a:picLocks noChangeAspect="1" noChangeArrowheads="1"/>
          </p:cNvPicPr>
          <p:nvPr>
            <p:custDataLst>
              <p:tags r:id="rId1"/>
            </p:custDataLst>
          </p:nvPr>
        </p:nvPicPr>
        <p:blipFill>
          <a:blip r:embed="rId5">
            <a:extLst>
              <a:ext uri="{28A0092B-C50C-407E-A947-70E740481C1C}">
                <a14:useLocalDpi xmlns:a14="http://schemas.microsoft.com/office/drawing/2010/main" val="0"/>
              </a:ext>
            </a:extLst>
          </a:blip>
          <a:srcRect/>
          <a:stretch>
            <a:fillRect/>
          </a:stretch>
        </p:blipFill>
        <p:spPr bwMode="auto">
          <a:xfrm>
            <a:off x="2433637" y="1915724"/>
            <a:ext cx="7324726" cy="4120158"/>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C2DA6692-A02D-7195-E8F1-6CE6EA625DBA}"/>
              </a:ext>
            </a:extLst>
          </p:cNvPr>
          <p:cNvSpPr txBox="1"/>
          <p:nvPr>
            <p:custDataLst>
              <p:tags r:id="rId2"/>
            </p:custDataLst>
          </p:nvPr>
        </p:nvSpPr>
        <p:spPr>
          <a:xfrm>
            <a:off x="1245108"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Activité d’apprentissage 3.4.1</a:t>
            </a:r>
          </a:p>
        </p:txBody>
      </p:sp>
      <p:sp>
        <p:nvSpPr>
          <p:cNvPr id="3" name="TextBox 2">
            <a:extLst>
              <a:ext uri="{FF2B5EF4-FFF2-40B4-BE49-F238E27FC236}">
                <a16:creationId xmlns:a16="http://schemas.microsoft.com/office/drawing/2014/main" id="{CD064389-99D3-FB60-ADE0-53F57857D739}"/>
              </a:ext>
            </a:extLst>
          </p:cNvPr>
          <p:cNvSpPr txBox="1"/>
          <p:nvPr>
            <p:custDataLst>
              <p:tags r:id="rId3"/>
            </p:custDataLst>
          </p:nvPr>
        </p:nvSpPr>
        <p:spPr>
          <a:xfrm>
            <a:off x="838200" y="1320817"/>
            <a:ext cx="105156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spcBef>
                <a:spcPts val="1200"/>
              </a:spcBef>
              <a:spcAft>
                <a:spcPts val="1200"/>
              </a:spcAft>
            </a:pPr>
            <a:r>
              <a:rPr lang="fr-FR" sz="2000" b="1" dirty="0">
                <a:latin typeface="Verdana" panose="020B0604030504040204" pitchFamily="34" charset="0"/>
                <a:ea typeface="Verdana" panose="020B0604030504040204" pitchFamily="34" charset="0"/>
              </a:rPr>
              <a:t>L’eau</a:t>
            </a:r>
          </a:p>
        </p:txBody>
      </p:sp>
    </p:spTree>
    <p:extLst>
      <p:ext uri="{BB962C8B-B14F-4D97-AF65-F5344CB8AC3E}">
        <p14:creationId xmlns:p14="http://schemas.microsoft.com/office/powerpoint/2010/main" val="112936237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122" name="Picture 2" descr="Industrial Wastewater | industrial wastewater treatment | OZONIQ">
            <a:extLst>
              <a:ext uri="{FF2B5EF4-FFF2-40B4-BE49-F238E27FC236}">
                <a16:creationId xmlns:a16="http://schemas.microsoft.com/office/drawing/2014/main" id="{7E3C8BCF-D9E4-1CC5-F474-3B17C8AB2967}"/>
              </a:ext>
            </a:extLst>
          </p:cNvPr>
          <p:cNvPicPr>
            <a:picLocks noChangeAspect="1" noChangeArrowheads="1"/>
          </p:cNvPicPr>
          <p:nvPr>
            <p:custDataLst>
              <p:tags r:id="rId1"/>
            </p:custDataLst>
          </p:nvPr>
        </p:nvPicPr>
        <p:blipFill>
          <a:blip r:embed="rId5">
            <a:extLst>
              <a:ext uri="{BEBA8EAE-BF5A-486C-A8C5-ECC9F3942E4B}">
                <a14:imgProps xmlns:a14="http://schemas.microsoft.com/office/drawing/2010/main">
                  <a14:imgLayer r:embed="rId6">
                    <a14:imgEffect>
                      <a14:brightnessContrast bright="10000"/>
                    </a14:imgEffect>
                  </a14:imgLayer>
                </a14:imgProps>
              </a:ext>
              <a:ext uri="{28A0092B-C50C-407E-A947-70E740481C1C}">
                <a14:useLocalDpi xmlns:a14="http://schemas.microsoft.com/office/drawing/2010/main" val="0"/>
              </a:ext>
            </a:extLst>
          </a:blip>
          <a:srcRect/>
          <a:stretch>
            <a:fillRect/>
          </a:stretch>
        </p:blipFill>
        <p:spPr bwMode="auto">
          <a:xfrm>
            <a:off x="3003362" y="1915724"/>
            <a:ext cx="6185276" cy="4125531"/>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70421DF2-6C67-4662-8273-8899C85A68C5}"/>
              </a:ext>
            </a:extLst>
          </p:cNvPr>
          <p:cNvSpPr txBox="1"/>
          <p:nvPr>
            <p:custDataLst>
              <p:tags r:id="rId2"/>
            </p:custDataLst>
          </p:nvPr>
        </p:nvSpPr>
        <p:spPr>
          <a:xfrm>
            <a:off x="1245108"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Activité d’apprentissage 3.4.1</a:t>
            </a:r>
          </a:p>
        </p:txBody>
      </p:sp>
      <p:sp>
        <p:nvSpPr>
          <p:cNvPr id="3" name="TextBox 2">
            <a:extLst>
              <a:ext uri="{FF2B5EF4-FFF2-40B4-BE49-F238E27FC236}">
                <a16:creationId xmlns:a16="http://schemas.microsoft.com/office/drawing/2014/main" id="{FFC509BA-37FB-D2C2-CDF6-806A9E25C8DB}"/>
              </a:ext>
            </a:extLst>
          </p:cNvPr>
          <p:cNvSpPr txBox="1"/>
          <p:nvPr>
            <p:custDataLst>
              <p:tags r:id="rId3"/>
            </p:custDataLst>
          </p:nvPr>
        </p:nvSpPr>
        <p:spPr>
          <a:xfrm>
            <a:off x="838200" y="1320817"/>
            <a:ext cx="105156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spcBef>
                <a:spcPts val="1200"/>
              </a:spcBef>
              <a:spcAft>
                <a:spcPts val="1200"/>
              </a:spcAft>
            </a:pPr>
            <a:r>
              <a:rPr lang="fr-FR" sz="2000" b="1" dirty="0">
                <a:latin typeface="Verdana" panose="020B0604030504040204" pitchFamily="34" charset="0"/>
                <a:ea typeface="Verdana" panose="020B0604030504040204" pitchFamily="34" charset="0"/>
              </a:rPr>
              <a:t>Les eaux usées</a:t>
            </a:r>
          </a:p>
        </p:txBody>
      </p:sp>
    </p:spTree>
    <p:extLst>
      <p:ext uri="{BB962C8B-B14F-4D97-AF65-F5344CB8AC3E}">
        <p14:creationId xmlns:p14="http://schemas.microsoft.com/office/powerpoint/2010/main" val="241969384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4" name="Picture 2" descr="Solid Waste : Let the garbage do the job. › Evreka">
            <a:extLst>
              <a:ext uri="{FF2B5EF4-FFF2-40B4-BE49-F238E27FC236}">
                <a16:creationId xmlns:a16="http://schemas.microsoft.com/office/drawing/2014/main" id="{503C5A8C-E50D-C982-CF51-381EEE5C3BE7}"/>
              </a:ext>
            </a:extLst>
          </p:cNvPr>
          <p:cNvPicPr>
            <a:picLocks noChangeAspect="1" noChangeArrowheads="1"/>
          </p:cNvPicPr>
          <p:nvPr>
            <p:custDataLst>
              <p:tags r:id="rId1"/>
            </p:custDataLst>
          </p:nvPr>
        </p:nvPicPr>
        <p:blipFill>
          <a:blip r:embed="rId5">
            <a:extLst>
              <a:ext uri="{28A0092B-C50C-407E-A947-70E740481C1C}">
                <a14:useLocalDpi xmlns:a14="http://schemas.microsoft.com/office/drawing/2010/main" val="0"/>
              </a:ext>
            </a:extLst>
          </a:blip>
          <a:srcRect/>
          <a:stretch>
            <a:fillRect/>
          </a:stretch>
        </p:blipFill>
        <p:spPr bwMode="auto">
          <a:xfrm>
            <a:off x="2976763" y="1970126"/>
            <a:ext cx="6238473" cy="415769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B03230DA-4380-6CD7-AB58-87B5F9E0E50F}"/>
              </a:ext>
            </a:extLst>
          </p:cNvPr>
          <p:cNvSpPr txBox="1"/>
          <p:nvPr>
            <p:custDataLst>
              <p:tags r:id="rId2"/>
            </p:custDataLst>
          </p:nvPr>
        </p:nvSpPr>
        <p:spPr>
          <a:xfrm>
            <a:off x="1245107" y="730175"/>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Activité d’apprentissage 3.4.1</a:t>
            </a:r>
          </a:p>
        </p:txBody>
      </p:sp>
      <p:sp>
        <p:nvSpPr>
          <p:cNvPr id="3" name="TextBox 2">
            <a:extLst>
              <a:ext uri="{FF2B5EF4-FFF2-40B4-BE49-F238E27FC236}">
                <a16:creationId xmlns:a16="http://schemas.microsoft.com/office/drawing/2014/main" id="{2F67F755-1382-A7F1-740E-23D00345C79E}"/>
              </a:ext>
            </a:extLst>
          </p:cNvPr>
          <p:cNvSpPr txBox="1"/>
          <p:nvPr>
            <p:custDataLst>
              <p:tags r:id="rId3"/>
            </p:custDataLst>
          </p:nvPr>
        </p:nvSpPr>
        <p:spPr>
          <a:xfrm>
            <a:off x="838200" y="1320817"/>
            <a:ext cx="105156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spcBef>
                <a:spcPts val="1200"/>
              </a:spcBef>
              <a:spcAft>
                <a:spcPts val="1200"/>
              </a:spcAft>
            </a:pPr>
            <a:r>
              <a:rPr lang="fr-FR" sz="2000" b="1" dirty="0">
                <a:latin typeface="Verdana" panose="020B0604030504040204" pitchFamily="34" charset="0"/>
                <a:ea typeface="Verdana" panose="020B0604030504040204" pitchFamily="34" charset="0"/>
              </a:rPr>
              <a:t>Les déchets solides</a:t>
            </a:r>
          </a:p>
        </p:txBody>
      </p:sp>
    </p:spTree>
    <p:extLst>
      <p:ext uri="{BB962C8B-B14F-4D97-AF65-F5344CB8AC3E}">
        <p14:creationId xmlns:p14="http://schemas.microsoft.com/office/powerpoint/2010/main" val="1375718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098" name="Picture 2" descr="Hazardous Waste | Environmental Health and Safety | Clark University">
            <a:extLst>
              <a:ext uri="{FF2B5EF4-FFF2-40B4-BE49-F238E27FC236}">
                <a16:creationId xmlns:a16="http://schemas.microsoft.com/office/drawing/2014/main" id="{872E303A-0950-3E5A-E340-826060FCB700}"/>
              </a:ext>
            </a:extLst>
          </p:cNvPr>
          <p:cNvPicPr>
            <a:picLocks noChangeAspect="1" noChangeArrowheads="1"/>
          </p:cNvPicPr>
          <p:nvPr>
            <p:custDataLst>
              <p:tags r:id="rId1"/>
            </p:custDataLst>
          </p:nvPr>
        </p:nvPicPr>
        <p:blipFill>
          <a:blip r:embed="rId5">
            <a:extLst>
              <a:ext uri="{BEBA8EAE-BF5A-486C-A8C5-ECC9F3942E4B}">
                <a14:imgProps xmlns:a14="http://schemas.microsoft.com/office/drawing/2010/main">
                  <a14:imgLayer r:embed="rId6">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3184524" y="1915724"/>
            <a:ext cx="5822951" cy="436721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FA8AFBC3-B258-9CA5-C3D5-1779BB4F7030}"/>
              </a:ext>
            </a:extLst>
          </p:cNvPr>
          <p:cNvSpPr txBox="1"/>
          <p:nvPr>
            <p:custDataLst>
              <p:tags r:id="rId2"/>
            </p:custDataLst>
          </p:nvPr>
        </p:nvSpPr>
        <p:spPr>
          <a:xfrm>
            <a:off x="1245107"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Activité d’apprentissage 3.4.1</a:t>
            </a:r>
          </a:p>
        </p:txBody>
      </p:sp>
      <p:sp>
        <p:nvSpPr>
          <p:cNvPr id="3" name="TextBox 2">
            <a:extLst>
              <a:ext uri="{FF2B5EF4-FFF2-40B4-BE49-F238E27FC236}">
                <a16:creationId xmlns:a16="http://schemas.microsoft.com/office/drawing/2014/main" id="{35345AD7-6D42-39B4-E3AC-3F606EB79B7A}"/>
              </a:ext>
            </a:extLst>
          </p:cNvPr>
          <p:cNvSpPr txBox="1"/>
          <p:nvPr>
            <p:custDataLst>
              <p:tags r:id="rId3"/>
            </p:custDataLst>
          </p:nvPr>
        </p:nvSpPr>
        <p:spPr>
          <a:xfrm>
            <a:off x="838200" y="1320817"/>
            <a:ext cx="105156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spcBef>
                <a:spcPts val="1200"/>
              </a:spcBef>
              <a:spcAft>
                <a:spcPts val="1200"/>
              </a:spcAft>
            </a:pPr>
            <a:r>
              <a:rPr lang="fr-FR" sz="2000" b="1" dirty="0">
                <a:latin typeface="Verdana" panose="020B0604030504040204" pitchFamily="34" charset="0"/>
                <a:ea typeface="Verdana" panose="020B0604030504040204" pitchFamily="34" charset="0"/>
              </a:rPr>
              <a:t>Les déchets toxiques</a:t>
            </a:r>
          </a:p>
        </p:txBody>
      </p:sp>
    </p:spTree>
    <p:extLst>
      <p:ext uri="{BB962C8B-B14F-4D97-AF65-F5344CB8AC3E}">
        <p14:creationId xmlns:p14="http://schemas.microsoft.com/office/powerpoint/2010/main" val="39885026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146" name="Picture 2" descr="Forest Animal Wallpaper (60+ images)">
            <a:extLst>
              <a:ext uri="{FF2B5EF4-FFF2-40B4-BE49-F238E27FC236}">
                <a16:creationId xmlns:a16="http://schemas.microsoft.com/office/drawing/2014/main" id="{6F63DD67-13CE-6BD8-C6EE-5829BDE42317}"/>
              </a:ext>
            </a:extLst>
          </p:cNvPr>
          <p:cNvPicPr>
            <a:picLocks noChangeAspect="1" noChangeArrowheads="1"/>
          </p:cNvPicPr>
          <p:nvPr>
            <p:custDataLst>
              <p:tags r:id="rId1"/>
            </p:custDataLst>
          </p:nvPr>
        </p:nvPicPr>
        <p:blipFill>
          <a:blip r:embed="rId5">
            <a:extLst>
              <a:ext uri="{28A0092B-C50C-407E-A947-70E740481C1C}">
                <a14:useLocalDpi xmlns:a14="http://schemas.microsoft.com/office/drawing/2010/main" val="0"/>
              </a:ext>
            </a:extLst>
          </a:blip>
          <a:srcRect/>
          <a:stretch>
            <a:fillRect/>
          </a:stretch>
        </p:blipFill>
        <p:spPr bwMode="auto">
          <a:xfrm>
            <a:off x="2690812" y="1915724"/>
            <a:ext cx="6810375" cy="4256484"/>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BB98189B-38FD-DF1F-2CE5-4447AB6857F7}"/>
              </a:ext>
            </a:extLst>
          </p:cNvPr>
          <p:cNvSpPr txBox="1"/>
          <p:nvPr>
            <p:custDataLst>
              <p:tags r:id="rId2"/>
            </p:custDataLst>
          </p:nvPr>
        </p:nvSpPr>
        <p:spPr>
          <a:xfrm>
            <a:off x="1245107" y="748511"/>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Activité d’apprentissage 3.4.1</a:t>
            </a:r>
          </a:p>
        </p:txBody>
      </p:sp>
      <p:sp>
        <p:nvSpPr>
          <p:cNvPr id="3" name="TextBox 2">
            <a:extLst>
              <a:ext uri="{FF2B5EF4-FFF2-40B4-BE49-F238E27FC236}">
                <a16:creationId xmlns:a16="http://schemas.microsoft.com/office/drawing/2014/main" id="{2697C5F1-CFC5-27B0-91E4-D7F72742CB94}"/>
              </a:ext>
            </a:extLst>
          </p:cNvPr>
          <p:cNvSpPr txBox="1"/>
          <p:nvPr>
            <p:custDataLst>
              <p:tags r:id="rId3"/>
            </p:custDataLst>
          </p:nvPr>
        </p:nvSpPr>
        <p:spPr>
          <a:xfrm>
            <a:off x="838200" y="1320817"/>
            <a:ext cx="105156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spcBef>
                <a:spcPts val="1200"/>
              </a:spcBef>
              <a:spcAft>
                <a:spcPts val="1200"/>
              </a:spcAft>
            </a:pPr>
            <a:r>
              <a:rPr lang="fr-FR" sz="2000" b="1" dirty="0">
                <a:latin typeface="Verdana"/>
                <a:ea typeface="Verdana"/>
              </a:rPr>
              <a:t>Les espèces d'animaux sauvages, les plantes et les forêts</a:t>
            </a:r>
          </a:p>
        </p:txBody>
      </p:sp>
    </p:spTree>
    <p:extLst>
      <p:ext uri="{BB962C8B-B14F-4D97-AF65-F5344CB8AC3E}">
        <p14:creationId xmlns:p14="http://schemas.microsoft.com/office/powerpoint/2010/main" val="402640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170" name="Picture 2" descr="Large Natural Gold Nugget Australian 3,679.2 Grams 118.30 Troy Ounces ...">
            <a:extLst>
              <a:ext uri="{FF2B5EF4-FFF2-40B4-BE49-F238E27FC236}">
                <a16:creationId xmlns:a16="http://schemas.microsoft.com/office/drawing/2014/main" id="{A0CFCE87-6D55-9714-D257-13AD27E811F1}"/>
              </a:ext>
            </a:extLst>
          </p:cNvPr>
          <p:cNvPicPr>
            <a:picLocks noChangeAspect="1" noChangeArrowheads="1"/>
          </p:cNvPicPr>
          <p:nvPr>
            <p:custDataLst>
              <p:tags r:id="rId1"/>
            </p:custDataLst>
          </p:nvPr>
        </p:nvPicPr>
        <p:blipFill>
          <a:blip r:embed="rId5">
            <a:extLst>
              <a:ext uri="{28A0092B-C50C-407E-A947-70E740481C1C}">
                <a14:useLocalDpi xmlns:a14="http://schemas.microsoft.com/office/drawing/2010/main" val="0"/>
              </a:ext>
            </a:extLst>
          </a:blip>
          <a:srcRect/>
          <a:stretch>
            <a:fillRect/>
          </a:stretch>
        </p:blipFill>
        <p:spPr bwMode="auto">
          <a:xfrm>
            <a:off x="3257550" y="1915724"/>
            <a:ext cx="5676900" cy="425767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52558AB8-C08F-EBE6-E31E-B0726A193043}"/>
              </a:ext>
            </a:extLst>
          </p:cNvPr>
          <p:cNvSpPr txBox="1"/>
          <p:nvPr>
            <p:custDataLst>
              <p:tags r:id="rId2"/>
            </p:custDataLst>
          </p:nvPr>
        </p:nvSpPr>
        <p:spPr>
          <a:xfrm>
            <a:off x="1245108"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Activité d’apprentissage 3.4.1</a:t>
            </a:r>
          </a:p>
        </p:txBody>
      </p:sp>
      <p:sp>
        <p:nvSpPr>
          <p:cNvPr id="3" name="TextBox 2">
            <a:extLst>
              <a:ext uri="{FF2B5EF4-FFF2-40B4-BE49-F238E27FC236}">
                <a16:creationId xmlns:a16="http://schemas.microsoft.com/office/drawing/2014/main" id="{7F1ABE7D-7EAD-0940-5438-B0299CCA295C}"/>
              </a:ext>
            </a:extLst>
          </p:cNvPr>
          <p:cNvSpPr txBox="1"/>
          <p:nvPr>
            <p:custDataLst>
              <p:tags r:id="rId3"/>
            </p:custDataLst>
          </p:nvPr>
        </p:nvSpPr>
        <p:spPr>
          <a:xfrm>
            <a:off x="838199" y="1320817"/>
            <a:ext cx="105156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spcBef>
                <a:spcPts val="1200"/>
              </a:spcBef>
              <a:spcAft>
                <a:spcPts val="1200"/>
              </a:spcAft>
            </a:pPr>
            <a:r>
              <a:rPr lang="fr-FR" sz="2000" b="1" dirty="0">
                <a:latin typeface="Verdana" panose="020B0604030504040204" pitchFamily="34" charset="0"/>
                <a:ea typeface="Verdana" panose="020B0604030504040204" pitchFamily="34" charset="0"/>
              </a:rPr>
              <a:t>Les ressources naturelles précieuses – L’or</a:t>
            </a:r>
          </a:p>
        </p:txBody>
      </p:sp>
    </p:spTree>
    <p:extLst>
      <p:ext uri="{BB962C8B-B14F-4D97-AF65-F5344CB8AC3E}">
        <p14:creationId xmlns:p14="http://schemas.microsoft.com/office/powerpoint/2010/main" val="37679042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51D0E108-9CF0-3F00-B022-1F7BBE05B245}"/>
              </a:ext>
            </a:extLst>
          </p:cNvPr>
          <p:cNvGraphicFramePr>
            <a:graphicFrameLocks noGrp="1"/>
          </p:cNvGraphicFramePr>
          <p:nvPr>
            <p:custDataLst>
              <p:tags r:id="rId1"/>
            </p:custDataLst>
            <p:extLst>
              <p:ext uri="{D42A27DB-BD31-4B8C-83A1-F6EECF244321}">
                <p14:modId xmlns:p14="http://schemas.microsoft.com/office/powerpoint/2010/main" val="952403936"/>
              </p:ext>
            </p:extLst>
          </p:nvPr>
        </p:nvGraphicFramePr>
        <p:xfrm>
          <a:off x="1213944" y="932383"/>
          <a:ext cx="9764111" cy="5203440"/>
        </p:xfrm>
        <a:graphic>
          <a:graphicData uri="http://schemas.openxmlformats.org/drawingml/2006/table">
            <a:tbl>
              <a:tblPr firstRow="1" bandRow="1">
                <a:tableStyleId>{5C22544A-7EE6-4342-B048-85BDC9FD1C3A}</a:tableStyleId>
              </a:tblPr>
              <a:tblGrid>
                <a:gridCol w="9764111">
                  <a:extLst>
                    <a:ext uri="{9D8B030D-6E8A-4147-A177-3AD203B41FA5}">
                      <a16:colId xmlns:a16="http://schemas.microsoft.com/office/drawing/2014/main" val="4245990088"/>
                    </a:ext>
                  </a:extLst>
                </a:gridCol>
              </a:tblGrid>
              <a:tr h="540000">
                <a:tc>
                  <a:txBody>
                    <a:bodyPr/>
                    <a:lstStyle/>
                    <a:p>
                      <a:pPr algn="ctr">
                        <a:spcBef>
                          <a:spcPts val="1200"/>
                        </a:spcBef>
                        <a:spcAft>
                          <a:spcPts val="1200"/>
                        </a:spcAft>
                      </a:pPr>
                      <a:r>
                        <a:rPr lang="fr-FR" sz="2000" dirty="0">
                          <a:solidFill>
                            <a:srgbClr val="0055A5"/>
                          </a:solidFill>
                          <a:latin typeface="Verdana" panose="020B0604030504040204" pitchFamily="34" charset="0"/>
                          <a:ea typeface="Verdana" panose="020B0604030504040204" pitchFamily="34" charset="0"/>
                        </a:rPr>
                        <a:t>Résultats de l'apprentissage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5372077"/>
                  </a:ext>
                </a:extLst>
              </a:tr>
              <a:tr h="370840">
                <a:tc>
                  <a:txBody>
                    <a:bodyPr/>
                    <a:lstStyle/>
                    <a:p>
                      <a:pPr marL="342900" marR="0" lvl="0" indent="-342900" rtl="0">
                        <a:spcBef>
                          <a:spcPts val="1200"/>
                        </a:spcBef>
                        <a:spcAft>
                          <a:spcPts val="1200"/>
                        </a:spcAft>
                        <a:buFont typeface="+mj-lt"/>
                        <a:buAutoNum type="arabicPeriod"/>
                      </a:pPr>
                      <a:r>
                        <a:rPr lang="fr-FR" sz="2000" dirty="0">
                          <a:solidFill>
                            <a:srgbClr val="000000"/>
                          </a:solidFill>
                          <a:effectLst/>
                          <a:latin typeface="Verdana" panose="020B0604030504040204" pitchFamily="34" charset="0"/>
                          <a:ea typeface="Calibri" panose="020F0502020204030204" pitchFamily="34" charset="0"/>
                          <a:cs typeface="Arial" panose="020B0604020202020204" pitchFamily="34" charset="0"/>
                        </a:rPr>
                        <a:t>Comprendre pourquoi la gestion de l'environnement et des ressources naturelles relève de la responsabilité de l'ensemble du personnel de maintien de la paix.</a:t>
                      </a:r>
                    </a:p>
                    <a:p>
                      <a:pPr marL="342900" marR="0" lvl="0" indent="-342900">
                        <a:spcBef>
                          <a:spcPts val="1200"/>
                        </a:spcBef>
                        <a:spcAft>
                          <a:spcPts val="1200"/>
                        </a:spcAft>
                        <a:buFont typeface="+mj-lt"/>
                        <a:buAutoNum type="arabicPeriod"/>
                      </a:pPr>
                      <a:r>
                        <a:rPr lang="fr-FR" sz="2000" dirty="0">
                          <a:solidFill>
                            <a:srgbClr val="000000"/>
                          </a:solidFill>
                          <a:effectLst/>
                          <a:latin typeface="Verdana"/>
                          <a:ea typeface="Calibri"/>
                          <a:cs typeface="Arial"/>
                        </a:rPr>
                        <a:t>Comprendre le principe de « ne pas nuire » et la manière dont il s'applique à chaque membre du personnel de maintien de la paix et à la mission. </a:t>
                      </a:r>
                    </a:p>
                    <a:p>
                      <a:pPr marL="342900" marR="0" lvl="0" indent="-342900">
                        <a:spcBef>
                          <a:spcPts val="1200"/>
                        </a:spcBef>
                        <a:spcAft>
                          <a:spcPts val="1200"/>
                        </a:spcAft>
                        <a:buFont typeface="+mj-lt"/>
                        <a:buAutoNum type="arabicPeriod"/>
                      </a:pPr>
                      <a:r>
                        <a:rPr lang="fr-FR" sz="2000" dirty="0">
                          <a:solidFill>
                            <a:srgbClr val="000000"/>
                          </a:solidFill>
                          <a:effectLst/>
                          <a:latin typeface="Verdana"/>
                          <a:ea typeface="Calibri"/>
                          <a:cs typeface="Arial"/>
                        </a:rPr>
                        <a:t>Expliquer pourquoi il est primordial de tenir compte de l’environnement et des ressources naturelles, et de savoir les gérer et les préserver dans le cadre des opérations de maintien de la paix. </a:t>
                      </a:r>
                    </a:p>
                    <a:p>
                      <a:pPr marL="342900" marR="0" lvl="0" indent="-342900">
                        <a:spcBef>
                          <a:spcPts val="1200"/>
                        </a:spcBef>
                        <a:spcAft>
                          <a:spcPts val="1200"/>
                        </a:spcAft>
                        <a:buFont typeface="+mj-lt"/>
                        <a:buAutoNum type="arabicPeriod"/>
                      </a:pPr>
                      <a:r>
                        <a:rPr lang="fr-FR" sz="2000" dirty="0">
                          <a:solidFill>
                            <a:srgbClr val="000000"/>
                          </a:solidFill>
                          <a:effectLst/>
                          <a:latin typeface="Verdana" panose="020B0604030504040204" pitchFamily="34" charset="0"/>
                          <a:ea typeface="Calibri" panose="020F0502020204030204" pitchFamily="34" charset="0"/>
                          <a:cs typeface="Arial" panose="020B0604020202020204" pitchFamily="34" charset="0"/>
                        </a:rPr>
                        <a:t>Nommer les quatre R comme actions de protection de l'environnement : réduction, réutilisation, recyclage et récupération, et expliquez comment les mettre en œuvre.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00828333"/>
                  </a:ext>
                </a:extLst>
              </a:tr>
            </a:tbl>
          </a:graphicData>
        </a:graphic>
      </p:graphicFrame>
    </p:spTree>
    <p:extLst>
      <p:ext uri="{BB962C8B-B14F-4D97-AF65-F5344CB8AC3E}">
        <p14:creationId xmlns:p14="http://schemas.microsoft.com/office/powerpoint/2010/main" val="34247739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194" name="Picture 2" descr="Timbuktu - Religion">
            <a:extLst>
              <a:ext uri="{FF2B5EF4-FFF2-40B4-BE49-F238E27FC236}">
                <a16:creationId xmlns:a16="http://schemas.microsoft.com/office/drawing/2014/main" id="{A51361B7-1AA7-9684-1043-C7FF1CE323AA}"/>
              </a:ext>
            </a:extLst>
          </p:cNvPr>
          <p:cNvPicPr>
            <a:picLocks noChangeAspect="1" noChangeArrowheads="1"/>
          </p:cNvPicPr>
          <p:nvPr>
            <p:custDataLst>
              <p:tags r:id="rId1"/>
            </p:custDataLst>
          </p:nvPr>
        </p:nvPicPr>
        <p:blipFill>
          <a:blip r:embed="rId5">
            <a:extLst>
              <a:ext uri="{28A0092B-C50C-407E-A947-70E740481C1C}">
                <a14:useLocalDpi xmlns:a14="http://schemas.microsoft.com/office/drawing/2010/main" val="0"/>
              </a:ext>
            </a:extLst>
          </a:blip>
          <a:srcRect/>
          <a:stretch>
            <a:fillRect/>
          </a:stretch>
        </p:blipFill>
        <p:spPr bwMode="auto">
          <a:xfrm>
            <a:off x="2819400" y="1915724"/>
            <a:ext cx="6553200" cy="43688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A5EACD7E-85B6-5A7E-7146-AE30E979476A}"/>
              </a:ext>
            </a:extLst>
          </p:cNvPr>
          <p:cNvSpPr txBox="1"/>
          <p:nvPr>
            <p:custDataLst>
              <p:tags r:id="rId2"/>
            </p:custDataLst>
          </p:nvPr>
        </p:nvSpPr>
        <p:spPr>
          <a:xfrm>
            <a:off x="1245108"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Activité d’apprentissage 3.4.1</a:t>
            </a:r>
          </a:p>
        </p:txBody>
      </p:sp>
      <p:sp>
        <p:nvSpPr>
          <p:cNvPr id="3" name="TextBox 2">
            <a:extLst>
              <a:ext uri="{FF2B5EF4-FFF2-40B4-BE49-F238E27FC236}">
                <a16:creationId xmlns:a16="http://schemas.microsoft.com/office/drawing/2014/main" id="{E2C8A282-473B-63A8-284E-C1AAC674FC49}"/>
              </a:ext>
            </a:extLst>
          </p:cNvPr>
          <p:cNvSpPr txBox="1"/>
          <p:nvPr>
            <p:custDataLst>
              <p:tags r:id="rId3"/>
            </p:custDataLst>
          </p:nvPr>
        </p:nvSpPr>
        <p:spPr>
          <a:xfrm>
            <a:off x="838199" y="1320817"/>
            <a:ext cx="105156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spcBef>
                <a:spcPts val="1200"/>
              </a:spcBef>
              <a:spcAft>
                <a:spcPts val="1200"/>
              </a:spcAft>
            </a:pPr>
            <a:r>
              <a:rPr lang="fr-FR" sz="2000" b="1" dirty="0">
                <a:latin typeface="Verdana" panose="020B0604030504040204" pitchFamily="34" charset="0"/>
                <a:ea typeface="Verdana" panose="020B0604030504040204" pitchFamily="34" charset="0"/>
              </a:rPr>
              <a:t>Ressources historiques et culturelles – Mosquée de Tombouctou, Mali</a:t>
            </a:r>
          </a:p>
        </p:txBody>
      </p:sp>
    </p:spTree>
    <p:extLst>
      <p:ext uri="{BB962C8B-B14F-4D97-AF65-F5344CB8AC3E}">
        <p14:creationId xmlns:p14="http://schemas.microsoft.com/office/powerpoint/2010/main" val="133796898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CB79855-4050-062A-F393-7F4E0F198935}"/>
              </a:ext>
            </a:extLst>
          </p:cNvPr>
          <p:cNvPicPr>
            <a:picLocks noChangeAspect="1"/>
          </p:cNvPicPr>
          <p:nvPr>
            <p:custDataLst>
              <p:tags r:id="rId1"/>
            </p:custDataLst>
          </p:nvPr>
        </p:nvPicPr>
        <p:blipFill>
          <a:blip r:embed="rId5">
            <a:extLst>
              <a:ext uri="{BEBA8EAE-BF5A-486C-A8C5-ECC9F3942E4B}">
                <a14:imgProps xmlns:a14="http://schemas.microsoft.com/office/drawing/2010/main">
                  <a14:imgLayer r:embed="rId6">
                    <a14:imgEffect>
                      <a14:brightnessContrast bright="10000"/>
                    </a14:imgEffect>
                  </a14:imgLayer>
                </a14:imgProps>
              </a:ext>
            </a:extLst>
          </a:blip>
          <a:stretch>
            <a:fillRect/>
          </a:stretch>
        </p:blipFill>
        <p:spPr>
          <a:xfrm>
            <a:off x="3481385" y="1915724"/>
            <a:ext cx="5229225" cy="4512137"/>
          </a:xfrm>
          <a:prstGeom prst="rect">
            <a:avLst/>
          </a:prstGeom>
        </p:spPr>
      </p:pic>
      <p:sp>
        <p:nvSpPr>
          <p:cNvPr id="2" name="TextBox 1">
            <a:extLst>
              <a:ext uri="{FF2B5EF4-FFF2-40B4-BE49-F238E27FC236}">
                <a16:creationId xmlns:a16="http://schemas.microsoft.com/office/drawing/2014/main" id="{154AE8F8-A665-5109-E1A9-96D55C2D5AE2}"/>
              </a:ext>
            </a:extLst>
          </p:cNvPr>
          <p:cNvSpPr txBox="1"/>
          <p:nvPr>
            <p:custDataLst>
              <p:tags r:id="rId2"/>
            </p:custDataLst>
          </p:nvPr>
        </p:nvSpPr>
        <p:spPr>
          <a:xfrm>
            <a:off x="1245107"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Activité d’apprentissage 3.4.2</a:t>
            </a:r>
          </a:p>
        </p:txBody>
      </p:sp>
      <p:sp>
        <p:nvSpPr>
          <p:cNvPr id="3" name="TextBox 2">
            <a:extLst>
              <a:ext uri="{FF2B5EF4-FFF2-40B4-BE49-F238E27FC236}">
                <a16:creationId xmlns:a16="http://schemas.microsoft.com/office/drawing/2014/main" id="{07104697-A70D-1F69-13C4-F415342A7A8C}"/>
              </a:ext>
            </a:extLst>
          </p:cNvPr>
          <p:cNvSpPr txBox="1"/>
          <p:nvPr>
            <p:custDataLst>
              <p:tags r:id="rId3"/>
            </p:custDataLst>
          </p:nvPr>
        </p:nvSpPr>
        <p:spPr>
          <a:xfrm>
            <a:off x="838198" y="1320817"/>
            <a:ext cx="105156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spcBef>
                <a:spcPts val="1200"/>
              </a:spcBef>
              <a:spcAft>
                <a:spcPts val="1200"/>
              </a:spcAft>
            </a:pPr>
            <a:r>
              <a:rPr lang="fr-FR" sz="2000" b="1" dirty="0">
                <a:latin typeface="Verdana" panose="020B0604030504040204" pitchFamily="34" charset="0"/>
                <a:ea typeface="Verdana" panose="020B0604030504040204" pitchFamily="34" charset="0"/>
              </a:rPr>
              <a:t>Une patrouille de la MINUSS</a:t>
            </a:r>
          </a:p>
        </p:txBody>
      </p:sp>
    </p:spTree>
    <p:extLst>
      <p:ext uri="{BB962C8B-B14F-4D97-AF65-F5344CB8AC3E}">
        <p14:creationId xmlns:p14="http://schemas.microsoft.com/office/powerpoint/2010/main" val="288391255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E1E43B9-05DC-C4AD-6A7A-C184AF9F4400}"/>
              </a:ext>
            </a:extLst>
          </p:cNvPr>
          <p:cNvPicPr>
            <a:picLocks noChangeAspect="1"/>
          </p:cNvPicPr>
          <p:nvPr>
            <p:custDataLst>
              <p:tags r:id="rId1"/>
            </p:custDataLst>
          </p:nvPr>
        </p:nvPicPr>
        <p:blipFill>
          <a:blip r:embed="rId5">
            <a:extLst>
              <a:ext uri="{BEBA8EAE-BF5A-486C-A8C5-ECC9F3942E4B}">
                <a14:imgProps xmlns:a14="http://schemas.microsoft.com/office/drawing/2010/main">
                  <a14:imgLayer r:embed="rId6">
                    <a14:imgEffect>
                      <a14:brightnessContrast bright="20000"/>
                    </a14:imgEffect>
                  </a14:imgLayer>
                </a14:imgProps>
              </a:ext>
            </a:extLst>
          </a:blip>
          <a:stretch>
            <a:fillRect/>
          </a:stretch>
        </p:blipFill>
        <p:spPr>
          <a:xfrm>
            <a:off x="3529012" y="1915724"/>
            <a:ext cx="5133975" cy="4152900"/>
          </a:xfrm>
          <a:prstGeom prst="rect">
            <a:avLst/>
          </a:prstGeom>
        </p:spPr>
      </p:pic>
      <p:sp>
        <p:nvSpPr>
          <p:cNvPr id="2" name="TextBox 1">
            <a:extLst>
              <a:ext uri="{FF2B5EF4-FFF2-40B4-BE49-F238E27FC236}">
                <a16:creationId xmlns:a16="http://schemas.microsoft.com/office/drawing/2014/main" id="{FEBA39D6-2A25-89B4-18BE-E4832A73BEE5}"/>
              </a:ext>
            </a:extLst>
          </p:cNvPr>
          <p:cNvSpPr txBox="1"/>
          <p:nvPr>
            <p:custDataLst>
              <p:tags r:id="rId2"/>
            </p:custDataLst>
          </p:nvPr>
        </p:nvSpPr>
        <p:spPr>
          <a:xfrm>
            <a:off x="1245107"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Activité d’apprentissage 3.4.2</a:t>
            </a:r>
          </a:p>
        </p:txBody>
      </p:sp>
      <p:sp>
        <p:nvSpPr>
          <p:cNvPr id="6" name="TextBox 5">
            <a:extLst>
              <a:ext uri="{FF2B5EF4-FFF2-40B4-BE49-F238E27FC236}">
                <a16:creationId xmlns:a16="http://schemas.microsoft.com/office/drawing/2014/main" id="{B8FDA4BE-E11D-97F3-3DCE-76E561C69105}"/>
              </a:ext>
            </a:extLst>
          </p:cNvPr>
          <p:cNvSpPr txBox="1"/>
          <p:nvPr>
            <p:custDataLst>
              <p:tags r:id="rId3"/>
            </p:custDataLst>
          </p:nvPr>
        </p:nvSpPr>
        <p:spPr>
          <a:xfrm>
            <a:off x="634561" y="1306820"/>
            <a:ext cx="1092287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spcBef>
                <a:spcPts val="1200"/>
              </a:spcBef>
              <a:spcAft>
                <a:spcPts val="1200"/>
              </a:spcAft>
            </a:pPr>
            <a:r>
              <a:rPr lang="fr-FR" sz="2000" b="1" dirty="0">
                <a:latin typeface="Verdana" panose="020B0604030504040204" pitchFamily="34" charset="0"/>
                <a:ea typeface="Verdana" panose="020B0604030504040204" pitchFamily="34" charset="0"/>
              </a:rPr>
              <a:t>Campagne de nettoyage des agents de maintien de la paix de la MINUAD</a:t>
            </a:r>
          </a:p>
        </p:txBody>
      </p:sp>
    </p:spTree>
    <p:extLst>
      <p:ext uri="{BB962C8B-B14F-4D97-AF65-F5344CB8AC3E}">
        <p14:creationId xmlns:p14="http://schemas.microsoft.com/office/powerpoint/2010/main" val="404584266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336FDBA-752F-BBF6-D479-3E7F5380CF96}"/>
              </a:ext>
            </a:extLst>
          </p:cNvPr>
          <p:cNvPicPr>
            <a:picLocks noChangeAspect="1"/>
          </p:cNvPicPr>
          <p:nvPr>
            <p:custDataLst>
              <p:tags r:id="rId1"/>
            </p:custDataLst>
          </p:nvPr>
        </p:nvPicPr>
        <p:blipFill>
          <a:blip r:embed="rId5">
            <a:extLst>
              <a:ext uri="{BEBA8EAE-BF5A-486C-A8C5-ECC9F3942E4B}">
                <a14:imgProps xmlns:a14="http://schemas.microsoft.com/office/drawing/2010/main">
                  <a14:imgLayer r:embed="rId6">
                    <a14:imgEffect>
                      <a14:brightnessContrast bright="30000"/>
                    </a14:imgEffect>
                  </a14:imgLayer>
                </a14:imgProps>
              </a:ext>
            </a:extLst>
          </a:blip>
          <a:stretch>
            <a:fillRect/>
          </a:stretch>
        </p:blipFill>
        <p:spPr>
          <a:xfrm>
            <a:off x="3467100" y="1915724"/>
            <a:ext cx="5257800" cy="4133850"/>
          </a:xfrm>
          <a:prstGeom prst="rect">
            <a:avLst/>
          </a:prstGeom>
        </p:spPr>
      </p:pic>
      <p:sp>
        <p:nvSpPr>
          <p:cNvPr id="2" name="TextBox 1">
            <a:extLst>
              <a:ext uri="{FF2B5EF4-FFF2-40B4-BE49-F238E27FC236}">
                <a16:creationId xmlns:a16="http://schemas.microsoft.com/office/drawing/2014/main" id="{70EBF1DC-7D42-ABF5-7FBA-EA3276A66855}"/>
              </a:ext>
            </a:extLst>
          </p:cNvPr>
          <p:cNvSpPr txBox="1"/>
          <p:nvPr>
            <p:custDataLst>
              <p:tags r:id="rId2"/>
            </p:custDataLst>
          </p:nvPr>
        </p:nvSpPr>
        <p:spPr>
          <a:xfrm>
            <a:off x="1245108"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Activité d’apprentissage 3.4.2</a:t>
            </a:r>
          </a:p>
        </p:txBody>
      </p:sp>
      <p:sp>
        <p:nvSpPr>
          <p:cNvPr id="3" name="TextBox 2">
            <a:extLst>
              <a:ext uri="{FF2B5EF4-FFF2-40B4-BE49-F238E27FC236}">
                <a16:creationId xmlns:a16="http://schemas.microsoft.com/office/drawing/2014/main" id="{5DB87A4A-B3B3-DD3B-26F4-C1A6D897BC7C}"/>
              </a:ext>
            </a:extLst>
          </p:cNvPr>
          <p:cNvSpPr txBox="1"/>
          <p:nvPr>
            <p:custDataLst>
              <p:tags r:id="rId3"/>
            </p:custDataLst>
          </p:nvPr>
        </p:nvSpPr>
        <p:spPr>
          <a:xfrm>
            <a:off x="838199" y="1320817"/>
            <a:ext cx="105156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spcBef>
                <a:spcPts val="1200"/>
              </a:spcBef>
              <a:spcAft>
                <a:spcPts val="1200"/>
              </a:spcAft>
            </a:pPr>
            <a:r>
              <a:rPr lang="fr-FR" sz="2000" b="1" dirty="0">
                <a:latin typeface="Verdana" panose="020B0604030504040204" pitchFamily="34" charset="0"/>
                <a:ea typeface="Verdana" panose="020B0604030504040204" pitchFamily="34" charset="0"/>
              </a:rPr>
              <a:t>Poêles à haut rendement énergétique</a:t>
            </a:r>
          </a:p>
        </p:txBody>
      </p:sp>
    </p:spTree>
    <p:extLst>
      <p:ext uri="{BB962C8B-B14F-4D97-AF65-F5344CB8AC3E}">
        <p14:creationId xmlns:p14="http://schemas.microsoft.com/office/powerpoint/2010/main" val="405753824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8392E9B-4C3B-4540-41BF-5DED92A1FED0}"/>
              </a:ext>
            </a:extLst>
          </p:cNvPr>
          <p:cNvPicPr>
            <a:picLocks noChangeAspect="1"/>
          </p:cNvPicPr>
          <p:nvPr>
            <p:custDataLst>
              <p:tags r:id="rId1"/>
            </p:custDataLst>
          </p:nvPr>
        </p:nvPicPr>
        <p:blipFill>
          <a:blip r:embed="rId5">
            <a:extLst>
              <a:ext uri="{BEBA8EAE-BF5A-486C-A8C5-ECC9F3942E4B}">
                <a14:imgProps xmlns:a14="http://schemas.microsoft.com/office/drawing/2010/main">
                  <a14:imgLayer r:embed="rId6">
                    <a14:imgEffect>
                      <a14:brightnessContrast bright="20000"/>
                    </a14:imgEffect>
                  </a14:imgLayer>
                </a14:imgProps>
              </a:ext>
            </a:extLst>
          </a:blip>
          <a:stretch>
            <a:fillRect/>
          </a:stretch>
        </p:blipFill>
        <p:spPr>
          <a:xfrm>
            <a:off x="3219450" y="2179734"/>
            <a:ext cx="5753100" cy="4264182"/>
          </a:xfrm>
          <a:prstGeom prst="rect">
            <a:avLst/>
          </a:prstGeom>
        </p:spPr>
      </p:pic>
      <p:sp>
        <p:nvSpPr>
          <p:cNvPr id="2" name="TextBox 1">
            <a:extLst>
              <a:ext uri="{FF2B5EF4-FFF2-40B4-BE49-F238E27FC236}">
                <a16:creationId xmlns:a16="http://schemas.microsoft.com/office/drawing/2014/main" id="{18C67FDE-8D6C-0F02-FF2E-E8BEE57CA742}"/>
              </a:ext>
            </a:extLst>
          </p:cNvPr>
          <p:cNvSpPr txBox="1"/>
          <p:nvPr>
            <p:custDataLst>
              <p:tags r:id="rId2"/>
            </p:custDataLst>
          </p:nvPr>
        </p:nvSpPr>
        <p:spPr>
          <a:xfrm>
            <a:off x="1245108" y="691304"/>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Activité d’apprentissage 3.4.2</a:t>
            </a:r>
          </a:p>
        </p:txBody>
      </p:sp>
      <p:sp>
        <p:nvSpPr>
          <p:cNvPr id="6" name="TextBox 5">
            <a:extLst>
              <a:ext uri="{FF2B5EF4-FFF2-40B4-BE49-F238E27FC236}">
                <a16:creationId xmlns:a16="http://schemas.microsoft.com/office/drawing/2014/main" id="{43B3348A-03A8-CA14-74CB-0F7E7EC14987}"/>
              </a:ext>
            </a:extLst>
          </p:cNvPr>
          <p:cNvSpPr txBox="1"/>
          <p:nvPr>
            <p:custDataLst>
              <p:tags r:id="rId3"/>
            </p:custDataLst>
          </p:nvPr>
        </p:nvSpPr>
        <p:spPr>
          <a:xfrm>
            <a:off x="838199" y="1320817"/>
            <a:ext cx="105156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spcBef>
                <a:spcPts val="1200"/>
              </a:spcBef>
              <a:spcAft>
                <a:spcPts val="1200"/>
              </a:spcAft>
            </a:pPr>
            <a:r>
              <a:rPr lang="fr-FR" sz="2000" b="1" dirty="0">
                <a:latin typeface="Verdana" panose="020B0604030504040204" pitchFamily="34" charset="0"/>
                <a:ea typeface="Verdana" panose="020B0604030504040204" pitchFamily="34" charset="0"/>
              </a:rPr>
              <a:t>Système d’irrigation des rizières</a:t>
            </a:r>
          </a:p>
        </p:txBody>
      </p:sp>
    </p:spTree>
    <p:extLst>
      <p:ext uri="{BB962C8B-B14F-4D97-AF65-F5344CB8AC3E}">
        <p14:creationId xmlns:p14="http://schemas.microsoft.com/office/powerpoint/2010/main" val="184750010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8B51ACE-B6CC-A271-A0A6-36AC95DFD24E}"/>
              </a:ext>
            </a:extLst>
          </p:cNvPr>
          <p:cNvPicPr>
            <a:picLocks noChangeAspect="1"/>
          </p:cNvPicPr>
          <p:nvPr>
            <p:custDataLst>
              <p:tags r:id="rId1"/>
            </p:custDataLst>
          </p:nvPr>
        </p:nvPicPr>
        <p:blipFill>
          <a:blip r:embed="rId5">
            <a:extLst>
              <a:ext uri="{BEBA8EAE-BF5A-486C-A8C5-ECC9F3942E4B}">
                <a14:imgProps xmlns:a14="http://schemas.microsoft.com/office/drawing/2010/main">
                  <a14:imgLayer r:embed="rId6">
                    <a14:imgEffect>
                      <a14:brightnessContrast bright="20000"/>
                    </a14:imgEffect>
                  </a14:imgLayer>
                </a14:imgProps>
              </a:ext>
            </a:extLst>
          </a:blip>
          <a:stretch>
            <a:fillRect/>
          </a:stretch>
        </p:blipFill>
        <p:spPr>
          <a:xfrm>
            <a:off x="3167062" y="1915724"/>
            <a:ext cx="5857875" cy="4257675"/>
          </a:xfrm>
          <a:prstGeom prst="rect">
            <a:avLst/>
          </a:prstGeom>
        </p:spPr>
      </p:pic>
      <p:sp>
        <p:nvSpPr>
          <p:cNvPr id="2" name="TextBox 1">
            <a:extLst>
              <a:ext uri="{FF2B5EF4-FFF2-40B4-BE49-F238E27FC236}">
                <a16:creationId xmlns:a16="http://schemas.microsoft.com/office/drawing/2014/main" id="{40B5318D-A6FE-7D05-87E2-2963180F6690}"/>
              </a:ext>
            </a:extLst>
          </p:cNvPr>
          <p:cNvSpPr txBox="1"/>
          <p:nvPr>
            <p:custDataLst>
              <p:tags r:id="rId2"/>
            </p:custDataLst>
          </p:nvPr>
        </p:nvSpPr>
        <p:spPr>
          <a:xfrm>
            <a:off x="1245107"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Activité d’apprentissage 3.4.2</a:t>
            </a:r>
          </a:p>
        </p:txBody>
      </p:sp>
      <p:sp>
        <p:nvSpPr>
          <p:cNvPr id="3" name="TextBox 2">
            <a:extLst>
              <a:ext uri="{FF2B5EF4-FFF2-40B4-BE49-F238E27FC236}">
                <a16:creationId xmlns:a16="http://schemas.microsoft.com/office/drawing/2014/main" id="{4EAE43FA-4591-3CD5-E49F-92BEB610F284}"/>
              </a:ext>
            </a:extLst>
          </p:cNvPr>
          <p:cNvSpPr txBox="1"/>
          <p:nvPr>
            <p:custDataLst>
              <p:tags r:id="rId3"/>
            </p:custDataLst>
          </p:nvPr>
        </p:nvSpPr>
        <p:spPr>
          <a:xfrm>
            <a:off x="838198" y="1320817"/>
            <a:ext cx="105156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spcBef>
                <a:spcPts val="1200"/>
              </a:spcBef>
              <a:spcAft>
                <a:spcPts val="1200"/>
              </a:spcAft>
            </a:pPr>
            <a:r>
              <a:rPr lang="fr-FR" sz="2000" b="1" dirty="0">
                <a:latin typeface="Verdana" panose="020B0604030504040204" pitchFamily="34" charset="0"/>
                <a:ea typeface="Verdana" panose="020B0604030504040204" pitchFamily="34" charset="0"/>
              </a:rPr>
              <a:t>Campagne de nettoyage à Bamako, Mali</a:t>
            </a:r>
          </a:p>
        </p:txBody>
      </p:sp>
    </p:spTree>
    <p:extLst>
      <p:ext uri="{BB962C8B-B14F-4D97-AF65-F5344CB8AC3E}">
        <p14:creationId xmlns:p14="http://schemas.microsoft.com/office/powerpoint/2010/main" val="288301404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5432D84-E464-97CB-4526-2A86DFA8AD24}"/>
              </a:ext>
            </a:extLst>
          </p:cNvPr>
          <p:cNvSpPr txBox="1"/>
          <p:nvPr>
            <p:custDataLst>
              <p:tags r:id="rId1"/>
            </p:custDataLst>
          </p:nvPr>
        </p:nvSpPr>
        <p:spPr>
          <a:xfrm>
            <a:off x="838200" y="1320817"/>
            <a:ext cx="105156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spcBef>
                <a:spcPts val="1200"/>
              </a:spcBef>
              <a:spcAft>
                <a:spcPts val="1200"/>
              </a:spcAft>
            </a:pPr>
            <a:r>
              <a:rPr lang="fr-FR" sz="2000" b="1" dirty="0">
                <a:latin typeface="Verdana" panose="020B0604030504040204" pitchFamily="34" charset="0"/>
                <a:ea typeface="Verdana" panose="020B0604030504040204" pitchFamily="34" charset="0"/>
              </a:rPr>
              <a:t>Principes clés de la conservation de l'eau </a:t>
            </a:r>
          </a:p>
        </p:txBody>
      </p:sp>
      <p:graphicFrame>
        <p:nvGraphicFramePr>
          <p:cNvPr id="2" name="Table 5">
            <a:extLst>
              <a:ext uri="{FF2B5EF4-FFF2-40B4-BE49-F238E27FC236}">
                <a16:creationId xmlns:a16="http://schemas.microsoft.com/office/drawing/2014/main" id="{B6502A24-CE9C-1CAA-7D98-06AEC47C42EE}"/>
              </a:ext>
            </a:extLst>
          </p:cNvPr>
          <p:cNvGraphicFramePr>
            <a:graphicFrameLocks noGrp="1"/>
          </p:cNvGraphicFramePr>
          <p:nvPr>
            <p:custDataLst>
              <p:tags r:id="rId2"/>
            </p:custDataLst>
            <p:extLst>
              <p:ext uri="{D42A27DB-BD31-4B8C-83A1-F6EECF244321}">
                <p14:modId xmlns:p14="http://schemas.microsoft.com/office/powerpoint/2010/main" val="3616645123"/>
              </p:ext>
            </p:extLst>
          </p:nvPr>
        </p:nvGraphicFramePr>
        <p:xfrm>
          <a:off x="695999" y="1826404"/>
          <a:ext cx="10800000" cy="3967480"/>
        </p:xfrm>
        <a:graphic>
          <a:graphicData uri="http://schemas.openxmlformats.org/drawingml/2006/table">
            <a:tbl>
              <a:tblPr firstRow="1" bandRow="1">
                <a:tableStyleId>{5C22544A-7EE6-4342-B048-85BDC9FD1C3A}</a:tableStyleId>
              </a:tblPr>
              <a:tblGrid>
                <a:gridCol w="5410511">
                  <a:extLst>
                    <a:ext uri="{9D8B030D-6E8A-4147-A177-3AD203B41FA5}">
                      <a16:colId xmlns:a16="http://schemas.microsoft.com/office/drawing/2014/main" val="3239215944"/>
                    </a:ext>
                  </a:extLst>
                </a:gridCol>
                <a:gridCol w="5389489">
                  <a:extLst>
                    <a:ext uri="{9D8B030D-6E8A-4147-A177-3AD203B41FA5}">
                      <a16:colId xmlns:a16="http://schemas.microsoft.com/office/drawing/2014/main" val="1739263812"/>
                    </a:ext>
                  </a:extLst>
                </a:gridCol>
              </a:tblGrid>
              <a:tr h="370840">
                <a:tc>
                  <a:txBody>
                    <a:bodyPr/>
                    <a:lstStyle/>
                    <a:p>
                      <a:pPr>
                        <a:spcBef>
                          <a:spcPts val="600"/>
                        </a:spcBef>
                        <a:spcAft>
                          <a:spcPts val="600"/>
                        </a:spcAft>
                      </a:pPr>
                      <a:r>
                        <a:rPr lang="fr-FR" sz="1800" dirty="0">
                          <a:solidFill>
                            <a:schemeClr val="tx1"/>
                          </a:solidFill>
                          <a:latin typeface="Verdana" panose="020B0604030504040204" pitchFamily="34" charset="0"/>
                          <a:ea typeface="Verdana" panose="020B0604030504040204" pitchFamily="34" charset="0"/>
                        </a:rPr>
                        <a:t>CE QU’IL FAUT FAIRE</a:t>
                      </a:r>
                    </a:p>
                  </a:txBody>
                  <a:tcPr>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fr-FR" sz="1800" dirty="0">
                          <a:solidFill>
                            <a:schemeClr val="tx1"/>
                          </a:solidFill>
                          <a:latin typeface="Verdana" panose="020B0604030504040204" pitchFamily="34" charset="0"/>
                          <a:ea typeface="Verdana" panose="020B0604030504040204" pitchFamily="34" charset="0"/>
                        </a:rPr>
                        <a:t>CE QU’IL NE FAUT PAS FAIRE</a:t>
                      </a:r>
                    </a:p>
                  </a:txBody>
                  <a:tcP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31258385"/>
                  </a:ext>
                </a:extLst>
              </a:tr>
              <a:tr h="370840">
                <a:tc>
                  <a:txBody>
                    <a:bodyPr/>
                    <a:lstStyle/>
                    <a:p>
                      <a:pPr marL="285750" indent="-285750">
                        <a:spcBef>
                          <a:spcPts val="600"/>
                        </a:spcBef>
                        <a:spcAft>
                          <a:spcPts val="600"/>
                        </a:spcAft>
                        <a:buFont typeface="Arial" panose="020B0604020202020204" pitchFamily="34" charset="0"/>
                        <a:buChar char="•"/>
                      </a:pPr>
                      <a:r>
                        <a:rPr lang="fr-FR" sz="1800" dirty="0">
                          <a:latin typeface="Verdana" panose="020B0604030504040204" pitchFamily="34" charset="0"/>
                          <a:ea typeface="Verdana" panose="020B0604030504040204" pitchFamily="34" charset="0"/>
                        </a:rPr>
                        <a:t>Prendre des douches courtes</a:t>
                      </a:r>
                    </a:p>
                    <a:p>
                      <a:pPr marL="285750" indent="-285750">
                        <a:spcBef>
                          <a:spcPts val="600"/>
                        </a:spcBef>
                        <a:spcAft>
                          <a:spcPts val="600"/>
                        </a:spcAft>
                        <a:buFont typeface="Arial" panose="020B0604020202020204" pitchFamily="34" charset="0"/>
                        <a:buChar char="•"/>
                      </a:pPr>
                      <a:r>
                        <a:rPr lang="fr-FR" sz="1800" dirty="0">
                          <a:latin typeface="Verdana"/>
                          <a:ea typeface="Verdana"/>
                        </a:rPr>
                        <a:t>Toujours fermer les robinets après usage</a:t>
                      </a:r>
                    </a:p>
                    <a:p>
                      <a:pPr marL="285750" indent="-285750">
                        <a:spcBef>
                          <a:spcPts val="600"/>
                        </a:spcBef>
                        <a:spcAft>
                          <a:spcPts val="600"/>
                        </a:spcAft>
                        <a:buFont typeface="Arial" panose="020B0604020202020204" pitchFamily="34" charset="0"/>
                        <a:buChar char="•"/>
                      </a:pPr>
                      <a:r>
                        <a:rPr lang="fr-FR" sz="1800" dirty="0">
                          <a:latin typeface="Verdana" panose="020B0604030504040204" pitchFamily="34" charset="0"/>
                          <a:ea typeface="Verdana" panose="020B0604030504040204" pitchFamily="34" charset="0"/>
                        </a:rPr>
                        <a:t>Fermer le robinet pendant la vaisselle et le brossage des dents</a:t>
                      </a:r>
                    </a:p>
                    <a:p>
                      <a:pPr marL="285750" indent="-285750">
                        <a:spcBef>
                          <a:spcPts val="600"/>
                        </a:spcBef>
                        <a:spcAft>
                          <a:spcPts val="600"/>
                        </a:spcAft>
                        <a:buFont typeface="Arial" panose="020B0604020202020204" pitchFamily="34" charset="0"/>
                        <a:buChar char="•"/>
                      </a:pPr>
                      <a:r>
                        <a:rPr lang="fr-FR" sz="1800" dirty="0">
                          <a:latin typeface="Verdana" panose="020B0604030504040204" pitchFamily="34" charset="0"/>
                          <a:ea typeface="Verdana" panose="020B0604030504040204" pitchFamily="34" charset="0"/>
                        </a:rPr>
                        <a:t>Attendre d'avoir une charge pleine de linge : utiliser le cycle de lavage court</a:t>
                      </a:r>
                    </a:p>
                    <a:p>
                      <a:pPr marL="285750" indent="-285750">
                        <a:spcBef>
                          <a:spcPts val="600"/>
                        </a:spcBef>
                        <a:spcAft>
                          <a:spcPts val="600"/>
                        </a:spcAft>
                        <a:buFont typeface="Arial" panose="020B0604020202020204" pitchFamily="34" charset="0"/>
                        <a:buChar char="•"/>
                      </a:pPr>
                      <a:r>
                        <a:rPr lang="fr-FR" sz="1800" dirty="0">
                          <a:latin typeface="Verdana"/>
                          <a:ea typeface="Verdana"/>
                        </a:rPr>
                        <a:t>Dans le cas de toilettes à double chasse, utiliser les boutons de volume réduit</a:t>
                      </a:r>
                    </a:p>
                    <a:p>
                      <a:pPr marL="285750" indent="-285750">
                        <a:spcBef>
                          <a:spcPts val="600"/>
                        </a:spcBef>
                        <a:spcAft>
                          <a:spcPts val="600"/>
                        </a:spcAft>
                        <a:buFont typeface="Arial" panose="020B0604020202020204" pitchFamily="34" charset="0"/>
                        <a:buChar char="•"/>
                      </a:pPr>
                      <a:r>
                        <a:rPr lang="fr-FR" sz="1800" dirty="0">
                          <a:latin typeface="Verdana"/>
                          <a:ea typeface="Verdana"/>
                        </a:rPr>
                        <a:t>Récupérer l'eau de pluie ou réutiliser l'eau pour le jardinage</a:t>
                      </a:r>
                    </a:p>
                  </a:txBody>
                  <a:tcPr>
                    <a:lnT w="12700" cap="flat" cmpd="sng" algn="ctr">
                      <a:solidFill>
                        <a:schemeClr val="tx1"/>
                      </a:solidFill>
                      <a:prstDash val="solid"/>
                      <a:round/>
                      <a:headEnd type="none" w="med" len="med"/>
                      <a:tailEnd type="none" w="med" len="med"/>
                    </a:lnT>
                    <a:solidFill>
                      <a:schemeClr val="bg1"/>
                    </a:solidFill>
                  </a:tcPr>
                </a:tc>
                <a:tc>
                  <a:txBody>
                    <a:bodyPr/>
                    <a:lstStyle/>
                    <a:p>
                      <a:pPr marL="285750" indent="-285750">
                        <a:spcBef>
                          <a:spcPts val="600"/>
                        </a:spcBef>
                        <a:spcAft>
                          <a:spcPts val="600"/>
                        </a:spcAft>
                        <a:buFont typeface="Arial" panose="020B0604020202020204" pitchFamily="34" charset="0"/>
                        <a:buChar char="•"/>
                      </a:pPr>
                      <a:r>
                        <a:rPr lang="fr-FR" sz="1800" dirty="0">
                          <a:latin typeface="Verdana" panose="020B0604030504040204" pitchFamily="34" charset="0"/>
                          <a:ea typeface="Verdana" panose="020B0604030504040204" pitchFamily="34" charset="0"/>
                        </a:rPr>
                        <a:t>Ne pas laisser les fuites d'eau</a:t>
                      </a:r>
                    </a:p>
                    <a:p>
                      <a:pPr marL="285750" indent="-285750">
                        <a:spcBef>
                          <a:spcPts val="600"/>
                        </a:spcBef>
                        <a:spcAft>
                          <a:spcPts val="600"/>
                        </a:spcAft>
                        <a:buFont typeface="Arial" panose="020B0604020202020204" pitchFamily="34" charset="0"/>
                        <a:buChar char="•"/>
                      </a:pPr>
                      <a:r>
                        <a:rPr lang="fr-FR" sz="1800" dirty="0">
                          <a:latin typeface="Verdana" panose="020B0604030504040204" pitchFamily="34" charset="0"/>
                          <a:ea typeface="Verdana" panose="020B0604030504040204" pitchFamily="34" charset="0"/>
                        </a:rPr>
                        <a:t>Ne pas laisser le tuyau d'arrosage couler sans surveillance</a:t>
                      </a:r>
                    </a:p>
                    <a:p>
                      <a:pPr marL="285750" indent="-285750">
                        <a:spcBef>
                          <a:spcPts val="600"/>
                        </a:spcBef>
                        <a:spcAft>
                          <a:spcPts val="600"/>
                        </a:spcAft>
                        <a:buFont typeface="Arial" panose="020B0604020202020204" pitchFamily="34" charset="0"/>
                        <a:buChar char="•"/>
                      </a:pPr>
                      <a:r>
                        <a:rPr lang="fr-FR" sz="1800" dirty="0">
                          <a:latin typeface="Verdana" panose="020B0604030504040204" pitchFamily="34" charset="0"/>
                          <a:ea typeface="Verdana" panose="020B0604030504040204" pitchFamily="34" charset="0"/>
                        </a:rPr>
                        <a:t>Ne pas déverser d'huile ou de carburant dans les plans d'eau, les fosses septiques, les toilettes ou les égouts afin de lutter contre la prolifération des moustiques ou la production d'odeurs</a:t>
                      </a:r>
                    </a:p>
                  </a:txBody>
                  <a:tcP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3678522224"/>
                  </a:ext>
                </a:extLst>
              </a:tr>
            </a:tbl>
          </a:graphicData>
        </a:graphic>
      </p:graphicFrame>
      <p:sp>
        <p:nvSpPr>
          <p:cNvPr id="3" name="TextBox 2">
            <a:extLst>
              <a:ext uri="{FF2B5EF4-FFF2-40B4-BE49-F238E27FC236}">
                <a16:creationId xmlns:a16="http://schemas.microsoft.com/office/drawing/2014/main" id="{15AAE8B2-BEC5-28F6-B444-8B7924052D4D}"/>
              </a:ext>
            </a:extLst>
          </p:cNvPr>
          <p:cNvSpPr txBox="1"/>
          <p:nvPr>
            <p:custDataLst>
              <p:tags r:id="rId3"/>
            </p:custDataLst>
          </p:nvPr>
        </p:nvSpPr>
        <p:spPr>
          <a:xfrm>
            <a:off x="1245108" y="81523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Activité d’apprentissage 3.4.3</a:t>
            </a:r>
          </a:p>
        </p:txBody>
      </p:sp>
    </p:spTree>
    <p:extLst>
      <p:ext uri="{BB962C8B-B14F-4D97-AF65-F5344CB8AC3E}">
        <p14:creationId xmlns:p14="http://schemas.microsoft.com/office/powerpoint/2010/main" val="327098118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Table 5">
            <a:extLst>
              <a:ext uri="{FF2B5EF4-FFF2-40B4-BE49-F238E27FC236}">
                <a16:creationId xmlns:a16="http://schemas.microsoft.com/office/drawing/2014/main" id="{B6502A24-CE9C-1CAA-7D98-06AEC47C42EE}"/>
              </a:ext>
            </a:extLst>
          </p:cNvPr>
          <p:cNvGraphicFramePr>
            <a:graphicFrameLocks noGrp="1"/>
          </p:cNvGraphicFramePr>
          <p:nvPr>
            <p:custDataLst>
              <p:tags r:id="rId1"/>
            </p:custDataLst>
            <p:extLst>
              <p:ext uri="{D42A27DB-BD31-4B8C-83A1-F6EECF244321}">
                <p14:modId xmlns:p14="http://schemas.microsoft.com/office/powerpoint/2010/main" val="3938305747"/>
              </p:ext>
            </p:extLst>
          </p:nvPr>
        </p:nvGraphicFramePr>
        <p:xfrm>
          <a:off x="695999" y="1874503"/>
          <a:ext cx="10800000" cy="4119880"/>
        </p:xfrm>
        <a:graphic>
          <a:graphicData uri="http://schemas.openxmlformats.org/drawingml/2006/table">
            <a:tbl>
              <a:tblPr firstRow="1" bandRow="1">
                <a:tableStyleId>{5C22544A-7EE6-4342-B048-85BDC9FD1C3A}</a:tableStyleId>
              </a:tblPr>
              <a:tblGrid>
                <a:gridCol w="5400000">
                  <a:extLst>
                    <a:ext uri="{9D8B030D-6E8A-4147-A177-3AD203B41FA5}">
                      <a16:colId xmlns:a16="http://schemas.microsoft.com/office/drawing/2014/main" val="3239215944"/>
                    </a:ext>
                  </a:extLst>
                </a:gridCol>
                <a:gridCol w="5400000">
                  <a:extLst>
                    <a:ext uri="{9D8B030D-6E8A-4147-A177-3AD203B41FA5}">
                      <a16:colId xmlns:a16="http://schemas.microsoft.com/office/drawing/2014/main" val="1739263812"/>
                    </a:ext>
                  </a:extLst>
                </a:gridCol>
              </a:tblGrid>
              <a:tr h="370840">
                <a:tc>
                  <a:txBody>
                    <a:bodyPr/>
                    <a:lstStyle/>
                    <a:p>
                      <a:pPr>
                        <a:spcBef>
                          <a:spcPts val="600"/>
                        </a:spcBef>
                        <a:spcAft>
                          <a:spcPts val="600"/>
                        </a:spcAft>
                      </a:pPr>
                      <a:r>
                        <a:rPr lang="fr-FR" dirty="0">
                          <a:solidFill>
                            <a:schemeClr val="tx1"/>
                          </a:solidFill>
                          <a:latin typeface="Verdana" panose="020B0604030504040204" pitchFamily="34" charset="0"/>
                          <a:ea typeface="Verdana" panose="020B0604030504040204" pitchFamily="34" charset="0"/>
                        </a:rPr>
                        <a:t>CE QU’IL FAUT FAIRE</a:t>
                      </a:r>
                    </a:p>
                  </a:txBody>
                  <a:tcPr>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fr-FR" dirty="0">
                          <a:solidFill>
                            <a:schemeClr val="tx1"/>
                          </a:solidFill>
                          <a:latin typeface="Verdana" panose="020B0604030504040204" pitchFamily="34" charset="0"/>
                          <a:ea typeface="Verdana" panose="020B0604030504040204" pitchFamily="34" charset="0"/>
                        </a:rPr>
                        <a:t>CE QU’IL NE FAUT PAS FAIRE</a:t>
                      </a:r>
                    </a:p>
                  </a:txBody>
                  <a:tcP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31258385"/>
                  </a:ext>
                </a:extLst>
              </a:tr>
              <a:tr h="370840">
                <a:tc>
                  <a:txBody>
                    <a:bodyPr/>
                    <a:lstStyle/>
                    <a:p>
                      <a:pPr marL="285750" indent="-285750">
                        <a:spcBef>
                          <a:spcPts val="600"/>
                        </a:spcBef>
                        <a:spcAft>
                          <a:spcPts val="600"/>
                        </a:spcAft>
                        <a:buFont typeface="Arial" panose="020B0604020202020204" pitchFamily="34" charset="0"/>
                        <a:buChar char="•"/>
                      </a:pPr>
                      <a:r>
                        <a:rPr lang="fr-FR" dirty="0">
                          <a:latin typeface="Verdana"/>
                          <a:ea typeface="Verdana"/>
                        </a:rPr>
                        <a:t>Garder les fenêtres et les portes fermées lors de l'utilisation de la climatisation</a:t>
                      </a:r>
                    </a:p>
                    <a:p>
                      <a:pPr marL="285750" indent="-285750">
                        <a:spcBef>
                          <a:spcPts val="600"/>
                        </a:spcBef>
                        <a:spcAft>
                          <a:spcPts val="600"/>
                        </a:spcAft>
                        <a:buFont typeface="Arial" panose="020B0604020202020204" pitchFamily="34" charset="0"/>
                        <a:buChar char="•"/>
                      </a:pPr>
                      <a:r>
                        <a:rPr lang="fr-FR" dirty="0">
                          <a:latin typeface="Verdana"/>
                          <a:ea typeface="Verdana"/>
                        </a:rPr>
                        <a:t>Régler la température à 23°C</a:t>
                      </a:r>
                    </a:p>
                    <a:p>
                      <a:pPr marL="285750" indent="-285750">
                        <a:spcBef>
                          <a:spcPts val="600"/>
                        </a:spcBef>
                        <a:spcAft>
                          <a:spcPts val="600"/>
                        </a:spcAft>
                        <a:buFont typeface="Arial" panose="020B0604020202020204" pitchFamily="34" charset="0"/>
                        <a:buChar char="•"/>
                      </a:pPr>
                      <a:r>
                        <a:rPr lang="fr-FR" dirty="0">
                          <a:latin typeface="Verdana"/>
                          <a:ea typeface="Verdana"/>
                        </a:rPr>
                        <a:t>Éteindre la climatisation et les lumières en quittant le logement</a:t>
                      </a:r>
                    </a:p>
                    <a:p>
                      <a:pPr marL="285750" indent="-285750">
                        <a:spcBef>
                          <a:spcPts val="600"/>
                        </a:spcBef>
                        <a:spcAft>
                          <a:spcPts val="600"/>
                        </a:spcAft>
                        <a:buFont typeface="Arial" panose="020B0604020202020204" pitchFamily="34" charset="0"/>
                        <a:buChar char="•"/>
                      </a:pPr>
                      <a:r>
                        <a:rPr lang="fr-FR" dirty="0">
                          <a:latin typeface="Verdana" panose="020B0604030504040204" pitchFamily="34" charset="0"/>
                          <a:ea typeface="Verdana" panose="020B0604030504040204" pitchFamily="34" charset="0"/>
                        </a:rPr>
                        <a:t>Sécher le linge à l'air libre</a:t>
                      </a:r>
                    </a:p>
                    <a:p>
                      <a:pPr marL="285750" indent="-285750">
                        <a:spcBef>
                          <a:spcPts val="600"/>
                        </a:spcBef>
                        <a:spcAft>
                          <a:spcPts val="600"/>
                        </a:spcAft>
                        <a:buFont typeface="Arial" panose="020B0604020202020204" pitchFamily="34" charset="0"/>
                        <a:buChar char="•"/>
                      </a:pPr>
                      <a:r>
                        <a:rPr lang="fr-FR" dirty="0">
                          <a:latin typeface="Verdana" panose="020B0604030504040204" pitchFamily="34" charset="0"/>
                          <a:ea typeface="Verdana" panose="020B0604030504040204" pitchFamily="34" charset="0"/>
                        </a:rPr>
                        <a:t>Marcher ou faire du vélo dans la mesure du possible</a:t>
                      </a:r>
                    </a:p>
                    <a:p>
                      <a:pPr marL="285750" indent="-285750">
                        <a:spcBef>
                          <a:spcPts val="600"/>
                        </a:spcBef>
                        <a:spcAft>
                          <a:spcPts val="600"/>
                        </a:spcAft>
                        <a:buFont typeface="Arial" panose="020B0604020202020204" pitchFamily="34" charset="0"/>
                        <a:buChar char="•"/>
                      </a:pPr>
                      <a:r>
                        <a:rPr lang="fr-FR" dirty="0">
                          <a:latin typeface="Verdana" panose="020B0604030504040204" pitchFamily="34" charset="0"/>
                          <a:ea typeface="Verdana" panose="020B0604030504040204" pitchFamily="34" charset="0"/>
                        </a:rPr>
                        <a:t>Pratiquer le covoiturage</a:t>
                      </a:r>
                    </a:p>
                    <a:p>
                      <a:pPr marL="285750" indent="-285750">
                        <a:spcBef>
                          <a:spcPts val="600"/>
                        </a:spcBef>
                        <a:spcAft>
                          <a:spcPts val="600"/>
                        </a:spcAft>
                        <a:buFont typeface="Arial" panose="020B0604020202020204" pitchFamily="34" charset="0"/>
                        <a:buChar char="•"/>
                      </a:pPr>
                      <a:r>
                        <a:rPr lang="fr-FR" dirty="0">
                          <a:latin typeface="Verdana" panose="020B0604030504040204" pitchFamily="34" charset="0"/>
                          <a:ea typeface="Verdana" panose="020B0604030504040204" pitchFamily="34" charset="0"/>
                        </a:rPr>
                        <a:t>Utiliser de l'eau froide pour la lessive</a:t>
                      </a:r>
                    </a:p>
                  </a:txBody>
                  <a:tcPr>
                    <a:lnT w="12700" cap="flat" cmpd="sng" algn="ctr">
                      <a:solidFill>
                        <a:schemeClr val="tx1"/>
                      </a:solidFill>
                      <a:prstDash val="solid"/>
                      <a:round/>
                      <a:headEnd type="none" w="med" len="med"/>
                      <a:tailEnd type="none" w="med" len="med"/>
                    </a:lnT>
                    <a:solidFill>
                      <a:schemeClr val="bg1"/>
                    </a:solidFill>
                  </a:tcPr>
                </a:tc>
                <a:tc>
                  <a:txBody>
                    <a:bodyPr/>
                    <a:lstStyle/>
                    <a:p>
                      <a:pPr marL="285750" indent="-285750">
                        <a:spcBef>
                          <a:spcPts val="600"/>
                        </a:spcBef>
                        <a:spcAft>
                          <a:spcPts val="600"/>
                        </a:spcAft>
                        <a:buFont typeface="Arial" panose="020B0604020202020204" pitchFamily="34" charset="0"/>
                        <a:buChar char="•"/>
                      </a:pPr>
                      <a:r>
                        <a:rPr lang="fr-FR" dirty="0">
                          <a:latin typeface="Verdana"/>
                          <a:ea typeface="Verdana"/>
                        </a:rPr>
                        <a:t>Ne pas laisser le moteur des véhicules tourner à l’arrêt</a:t>
                      </a:r>
                    </a:p>
                    <a:p>
                      <a:pPr marL="285750" indent="-285750">
                        <a:spcBef>
                          <a:spcPts val="600"/>
                        </a:spcBef>
                        <a:spcAft>
                          <a:spcPts val="600"/>
                        </a:spcAft>
                        <a:buFont typeface="Arial" panose="020B0604020202020204" pitchFamily="34" charset="0"/>
                        <a:buChar char="•"/>
                      </a:pPr>
                      <a:r>
                        <a:rPr lang="fr-FR" dirty="0">
                          <a:latin typeface="Verdana"/>
                          <a:ea typeface="Verdana"/>
                        </a:rPr>
                        <a:t>Ne pas laisser les lumières et la climatisation allumées dans les pièces inoccupées</a:t>
                      </a:r>
                    </a:p>
                    <a:p>
                      <a:pPr marL="285750" indent="-285750">
                        <a:spcBef>
                          <a:spcPts val="600"/>
                        </a:spcBef>
                        <a:spcAft>
                          <a:spcPts val="600"/>
                        </a:spcAft>
                        <a:buFont typeface="Arial" panose="020B0604020202020204" pitchFamily="34" charset="0"/>
                        <a:buChar char="•"/>
                      </a:pPr>
                      <a:r>
                        <a:rPr lang="fr-FR" dirty="0">
                          <a:latin typeface="Verdana" panose="020B0604030504040204" pitchFamily="34" charset="0"/>
                          <a:ea typeface="Verdana" panose="020B0604030504040204" pitchFamily="34" charset="0"/>
                        </a:rPr>
                        <a:t>Pour votre sécurité, ne réalisez pas vos propres connexions électriques et ne manipulez pas l'équipement électrique</a:t>
                      </a:r>
                    </a:p>
                  </a:txBody>
                  <a:tcP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3678522224"/>
                  </a:ext>
                </a:extLst>
              </a:tr>
            </a:tbl>
          </a:graphicData>
        </a:graphic>
      </p:graphicFrame>
      <p:sp>
        <p:nvSpPr>
          <p:cNvPr id="3" name="TextBox 2">
            <a:extLst>
              <a:ext uri="{FF2B5EF4-FFF2-40B4-BE49-F238E27FC236}">
                <a16:creationId xmlns:a16="http://schemas.microsoft.com/office/drawing/2014/main" id="{E070F222-024A-59EB-9FD5-D4F3B1DD0031}"/>
              </a:ext>
            </a:extLst>
          </p:cNvPr>
          <p:cNvSpPr txBox="1"/>
          <p:nvPr>
            <p:custDataLst>
              <p:tags r:id="rId2"/>
            </p:custDataLst>
          </p:nvPr>
        </p:nvSpPr>
        <p:spPr>
          <a:xfrm>
            <a:off x="838200" y="1320817"/>
            <a:ext cx="105156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spcBef>
                <a:spcPts val="1200"/>
              </a:spcBef>
              <a:spcAft>
                <a:spcPts val="1200"/>
              </a:spcAft>
            </a:pPr>
            <a:r>
              <a:rPr lang="fr-FR" sz="2000" b="1" dirty="0">
                <a:latin typeface="Verdana" panose="020B0604030504040204" pitchFamily="34" charset="0"/>
                <a:ea typeface="Verdana" panose="020B0604030504040204" pitchFamily="34" charset="0"/>
              </a:rPr>
              <a:t>Principes clés de la conservation de l'énergie </a:t>
            </a:r>
          </a:p>
        </p:txBody>
      </p:sp>
      <p:sp>
        <p:nvSpPr>
          <p:cNvPr id="6" name="TextBox 5">
            <a:extLst>
              <a:ext uri="{FF2B5EF4-FFF2-40B4-BE49-F238E27FC236}">
                <a16:creationId xmlns:a16="http://schemas.microsoft.com/office/drawing/2014/main" id="{695E03E6-A9FC-B56B-C39F-3E7D0F9447ED}"/>
              </a:ext>
            </a:extLst>
          </p:cNvPr>
          <p:cNvSpPr txBox="1"/>
          <p:nvPr>
            <p:custDataLst>
              <p:tags r:id="rId3"/>
            </p:custDataLst>
          </p:nvPr>
        </p:nvSpPr>
        <p:spPr>
          <a:xfrm>
            <a:off x="1245108" y="767131"/>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Activité d’apprentissage 3.4.3</a:t>
            </a:r>
          </a:p>
        </p:txBody>
      </p:sp>
    </p:spTree>
    <p:extLst>
      <p:ext uri="{BB962C8B-B14F-4D97-AF65-F5344CB8AC3E}">
        <p14:creationId xmlns:p14="http://schemas.microsoft.com/office/powerpoint/2010/main" val="226277821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Table 5">
            <a:extLst>
              <a:ext uri="{FF2B5EF4-FFF2-40B4-BE49-F238E27FC236}">
                <a16:creationId xmlns:a16="http://schemas.microsoft.com/office/drawing/2014/main" id="{B6502A24-CE9C-1CAA-7D98-06AEC47C42EE}"/>
              </a:ext>
            </a:extLst>
          </p:cNvPr>
          <p:cNvGraphicFramePr>
            <a:graphicFrameLocks noGrp="1"/>
          </p:cNvGraphicFramePr>
          <p:nvPr>
            <p:custDataLst>
              <p:tags r:id="rId1"/>
            </p:custDataLst>
            <p:extLst>
              <p:ext uri="{D42A27DB-BD31-4B8C-83A1-F6EECF244321}">
                <p14:modId xmlns:p14="http://schemas.microsoft.com/office/powerpoint/2010/main" val="863151717"/>
              </p:ext>
            </p:extLst>
          </p:nvPr>
        </p:nvGraphicFramePr>
        <p:xfrm>
          <a:off x="515006" y="1720927"/>
          <a:ext cx="11361684" cy="4500880"/>
        </p:xfrm>
        <a:graphic>
          <a:graphicData uri="http://schemas.openxmlformats.org/drawingml/2006/table">
            <a:tbl>
              <a:tblPr firstRow="1" bandRow="1">
                <a:tableStyleId>{5C22544A-7EE6-4342-B048-85BDC9FD1C3A}</a:tableStyleId>
              </a:tblPr>
              <a:tblGrid>
                <a:gridCol w="5749160">
                  <a:extLst>
                    <a:ext uri="{9D8B030D-6E8A-4147-A177-3AD203B41FA5}">
                      <a16:colId xmlns:a16="http://schemas.microsoft.com/office/drawing/2014/main" val="3239215944"/>
                    </a:ext>
                  </a:extLst>
                </a:gridCol>
                <a:gridCol w="5612524">
                  <a:extLst>
                    <a:ext uri="{9D8B030D-6E8A-4147-A177-3AD203B41FA5}">
                      <a16:colId xmlns:a16="http://schemas.microsoft.com/office/drawing/2014/main" val="1739263812"/>
                    </a:ext>
                  </a:extLst>
                </a:gridCol>
              </a:tblGrid>
              <a:tr h="370840">
                <a:tc>
                  <a:txBody>
                    <a:bodyPr/>
                    <a:lstStyle/>
                    <a:p>
                      <a:pPr>
                        <a:spcBef>
                          <a:spcPts val="600"/>
                        </a:spcBef>
                        <a:spcAft>
                          <a:spcPts val="600"/>
                        </a:spcAft>
                      </a:pPr>
                      <a:r>
                        <a:rPr lang="fr-FR" sz="1500" dirty="0">
                          <a:solidFill>
                            <a:schemeClr val="tx1"/>
                          </a:solidFill>
                          <a:latin typeface="Verdana" panose="020B0604030504040204" pitchFamily="34" charset="0"/>
                          <a:ea typeface="Verdana" panose="020B0604030504040204" pitchFamily="34" charset="0"/>
                        </a:rPr>
                        <a:t>CE QU’IL FAUT FAIRE</a:t>
                      </a:r>
                    </a:p>
                  </a:txBody>
                  <a:tcPr>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fr-FR" sz="1500" dirty="0">
                          <a:solidFill>
                            <a:schemeClr val="tx1"/>
                          </a:solidFill>
                          <a:latin typeface="Verdana" panose="020B0604030504040204" pitchFamily="34" charset="0"/>
                          <a:ea typeface="Verdana" panose="020B0604030504040204" pitchFamily="34" charset="0"/>
                        </a:rPr>
                        <a:t>CE QU’IL NE FAUT PAS FAIRE</a:t>
                      </a:r>
                    </a:p>
                  </a:txBody>
                  <a:tcP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31258385"/>
                  </a:ext>
                </a:extLst>
              </a:tr>
              <a:tr h="370840">
                <a:tc>
                  <a:txBody>
                    <a:bodyPr/>
                    <a:lstStyle/>
                    <a:p>
                      <a:pPr marL="285750" indent="-285750">
                        <a:spcBef>
                          <a:spcPts val="600"/>
                        </a:spcBef>
                        <a:spcAft>
                          <a:spcPts val="600"/>
                        </a:spcAft>
                        <a:buFont typeface="Arial" panose="020B0604020202020204" pitchFamily="34" charset="0"/>
                        <a:buChar char="•"/>
                      </a:pPr>
                      <a:r>
                        <a:rPr lang="fr-FR" sz="1500" dirty="0">
                          <a:latin typeface="Verdana" panose="020B0604030504040204" pitchFamily="34" charset="0"/>
                          <a:ea typeface="Verdana" panose="020B0604030504040204" pitchFamily="34" charset="0"/>
                        </a:rPr>
                        <a:t>Jeter les déchets dans les poubelles uniquement</a:t>
                      </a:r>
                    </a:p>
                    <a:p>
                      <a:pPr marL="285750" indent="-285750">
                        <a:spcBef>
                          <a:spcPts val="600"/>
                        </a:spcBef>
                        <a:spcAft>
                          <a:spcPts val="600"/>
                        </a:spcAft>
                        <a:buFont typeface="Arial" panose="020B0604020202020204" pitchFamily="34" charset="0"/>
                        <a:buChar char="•"/>
                      </a:pPr>
                      <a:r>
                        <a:rPr lang="fr-FR" sz="1500" dirty="0">
                          <a:latin typeface="Verdana" panose="020B0604030504040204" pitchFamily="34" charset="0"/>
                          <a:ea typeface="Verdana" panose="020B0604030504040204" pitchFamily="34" charset="0"/>
                        </a:rPr>
                        <a:t>Trier les matières recyclables</a:t>
                      </a:r>
                    </a:p>
                    <a:p>
                      <a:pPr marL="285750" indent="-285750">
                        <a:spcBef>
                          <a:spcPts val="600"/>
                        </a:spcBef>
                        <a:spcAft>
                          <a:spcPts val="600"/>
                        </a:spcAft>
                        <a:buFont typeface="Arial" panose="020B0604020202020204" pitchFamily="34" charset="0"/>
                        <a:buChar char="•"/>
                      </a:pPr>
                      <a:r>
                        <a:rPr lang="fr-FR" sz="1500" dirty="0">
                          <a:latin typeface="Verdana"/>
                          <a:ea typeface="Verdana"/>
                        </a:rPr>
                        <a:t>Trier les épluchures de légumes, les coquilles d'œufs, le marc de café et les feuilles de thé pour en faire du compost</a:t>
                      </a:r>
                    </a:p>
                    <a:p>
                      <a:pPr marL="285750" indent="-285750">
                        <a:spcBef>
                          <a:spcPts val="600"/>
                        </a:spcBef>
                        <a:spcAft>
                          <a:spcPts val="600"/>
                        </a:spcAft>
                        <a:buFont typeface="Arial" panose="020B0604020202020204" pitchFamily="34" charset="0"/>
                        <a:buChar char="•"/>
                      </a:pPr>
                      <a:r>
                        <a:rPr lang="fr-FR" sz="1500" dirty="0">
                          <a:latin typeface="Verdana" panose="020B0604030504040204" pitchFamily="34" charset="0"/>
                          <a:ea typeface="Verdana" panose="020B0604030504040204" pitchFamily="34" charset="0"/>
                        </a:rPr>
                        <a:t>En patrouille, ramener tous les déchets à la base pour qu'ils soient éliminés de manière appropriée</a:t>
                      </a:r>
                    </a:p>
                    <a:p>
                      <a:pPr marL="285750" indent="-285750">
                        <a:spcBef>
                          <a:spcPts val="600"/>
                        </a:spcBef>
                        <a:spcAft>
                          <a:spcPts val="600"/>
                        </a:spcAft>
                        <a:buFont typeface="Arial" panose="020B0604020202020204" pitchFamily="34" charset="0"/>
                        <a:buChar char="•"/>
                      </a:pPr>
                      <a:r>
                        <a:rPr lang="fr-FR" sz="1500" dirty="0">
                          <a:latin typeface="Verdana" panose="020B0604030504040204" pitchFamily="34" charset="0"/>
                          <a:ea typeface="Verdana" panose="020B0604030504040204" pitchFamily="34" charset="0"/>
                        </a:rPr>
                        <a:t>Utiliser des bouteilles réutilisables</a:t>
                      </a:r>
                    </a:p>
                    <a:p>
                      <a:pPr marL="285750" indent="-285750">
                        <a:spcBef>
                          <a:spcPts val="600"/>
                        </a:spcBef>
                        <a:spcAft>
                          <a:spcPts val="600"/>
                        </a:spcAft>
                        <a:buFont typeface="Arial" panose="020B0604020202020204" pitchFamily="34" charset="0"/>
                        <a:buChar char="•"/>
                      </a:pPr>
                      <a:r>
                        <a:rPr lang="fr-FR" sz="1500" dirty="0">
                          <a:latin typeface="Verdana" panose="020B0604030504040204" pitchFamily="34" charset="0"/>
                          <a:ea typeface="Verdana" panose="020B0604030504040204" pitchFamily="34" charset="0"/>
                        </a:rPr>
                        <a:t>Utiliser des sacs à provisions réutilisables</a:t>
                      </a:r>
                    </a:p>
                    <a:p>
                      <a:pPr marL="285750" indent="-285750">
                        <a:spcBef>
                          <a:spcPts val="600"/>
                        </a:spcBef>
                        <a:spcAft>
                          <a:spcPts val="600"/>
                        </a:spcAft>
                        <a:buFont typeface="Arial" panose="020B0604020202020204" pitchFamily="34" charset="0"/>
                        <a:buChar char="•"/>
                      </a:pPr>
                      <a:r>
                        <a:rPr lang="fr-FR" sz="1500" dirty="0">
                          <a:latin typeface="Verdana" panose="020B0604030504040204" pitchFamily="34" charset="0"/>
                          <a:ea typeface="Verdana" panose="020B0604030504040204" pitchFamily="34" charset="0"/>
                        </a:rPr>
                        <a:t>Préparer seulement les quantités d'aliments nécessaires, éviter le gaspillage</a:t>
                      </a:r>
                    </a:p>
                    <a:p>
                      <a:pPr marL="285750" indent="-285750">
                        <a:spcBef>
                          <a:spcPts val="600"/>
                        </a:spcBef>
                        <a:spcAft>
                          <a:spcPts val="600"/>
                        </a:spcAft>
                        <a:buFont typeface="Arial" panose="020B0604020202020204" pitchFamily="34" charset="0"/>
                        <a:buChar char="•"/>
                      </a:pPr>
                      <a:r>
                        <a:rPr lang="fr-FR" sz="1500" dirty="0">
                          <a:latin typeface="Verdana" panose="020B0604030504040204" pitchFamily="34" charset="0"/>
                          <a:ea typeface="Verdana" panose="020B0604030504040204" pitchFamily="34" charset="0"/>
                        </a:rPr>
                        <a:t>Consommer les rations alimentaires avant qu'elles ne se périment</a:t>
                      </a:r>
                    </a:p>
                  </a:txBody>
                  <a:tcPr>
                    <a:lnT w="12700" cap="flat" cmpd="sng" algn="ctr">
                      <a:solidFill>
                        <a:schemeClr val="tx1"/>
                      </a:solidFill>
                      <a:prstDash val="solid"/>
                      <a:round/>
                      <a:headEnd type="none" w="med" len="med"/>
                      <a:tailEnd type="none" w="med" len="med"/>
                    </a:lnT>
                    <a:solidFill>
                      <a:schemeClr val="bg1"/>
                    </a:solidFill>
                  </a:tcPr>
                </a:tc>
                <a:tc>
                  <a:txBody>
                    <a:bodyPr/>
                    <a:lstStyle/>
                    <a:p>
                      <a:pPr marL="285750" indent="-285750">
                        <a:spcBef>
                          <a:spcPts val="600"/>
                        </a:spcBef>
                        <a:spcAft>
                          <a:spcPts val="600"/>
                        </a:spcAft>
                        <a:buFont typeface="Arial" panose="020B0604020202020204" pitchFamily="34" charset="0"/>
                        <a:buChar char="•"/>
                      </a:pPr>
                      <a:r>
                        <a:rPr lang="fr-FR" sz="1500" dirty="0">
                          <a:latin typeface="Verdana"/>
                          <a:ea typeface="Verdana"/>
                        </a:rPr>
                        <a:t>Ne pas jeter les emballages de bouteilles, les emballages, les cartons de jus de fruits, les sacs</a:t>
                      </a:r>
                    </a:p>
                    <a:p>
                      <a:pPr marL="285750" indent="-285750">
                        <a:spcBef>
                          <a:spcPts val="600"/>
                        </a:spcBef>
                        <a:spcAft>
                          <a:spcPts val="600"/>
                        </a:spcAft>
                        <a:buFont typeface="Arial" panose="020B0604020202020204" pitchFamily="34" charset="0"/>
                        <a:buChar char="•"/>
                      </a:pPr>
                      <a:r>
                        <a:rPr lang="fr-FR" sz="1500" dirty="0">
                          <a:latin typeface="Verdana" panose="020B0604030504040204" pitchFamily="34" charset="0"/>
                          <a:ea typeface="Verdana" panose="020B0604030504040204" pitchFamily="34" charset="0"/>
                        </a:rPr>
                        <a:t>Ne pas enfouir les déchets en dehors des décharges autorisées</a:t>
                      </a:r>
                    </a:p>
                    <a:p>
                      <a:pPr marL="285750" indent="-285750">
                        <a:spcBef>
                          <a:spcPts val="600"/>
                        </a:spcBef>
                        <a:spcAft>
                          <a:spcPts val="600"/>
                        </a:spcAft>
                        <a:buFont typeface="Arial" panose="020B0604020202020204" pitchFamily="34" charset="0"/>
                        <a:buChar char="•"/>
                      </a:pPr>
                      <a:r>
                        <a:rPr lang="fr-FR" sz="1500" dirty="0">
                          <a:latin typeface="Verdana" panose="020B0604030504040204" pitchFamily="34" charset="0"/>
                          <a:ea typeface="Verdana" panose="020B0604030504040204" pitchFamily="34" charset="0"/>
                        </a:rPr>
                        <a:t>Ne pas brûler à l’air libre des déchets domestiques</a:t>
                      </a:r>
                    </a:p>
                    <a:p>
                      <a:pPr marL="285750" indent="-285750">
                        <a:spcBef>
                          <a:spcPts val="600"/>
                        </a:spcBef>
                        <a:spcAft>
                          <a:spcPts val="600"/>
                        </a:spcAft>
                        <a:buFont typeface="Arial" panose="020B0604020202020204" pitchFamily="34" charset="0"/>
                        <a:buChar char="•"/>
                      </a:pPr>
                      <a:r>
                        <a:rPr lang="fr-FR" sz="1500" dirty="0">
                          <a:latin typeface="Verdana"/>
                          <a:ea typeface="Verdana"/>
                        </a:rPr>
                        <a:t>Dans la mesure du possible, ne pas acheter de petites bouteilles d'eau en plastique d'un volume inférieur à 1 litre</a:t>
                      </a:r>
                    </a:p>
                  </a:txBody>
                  <a:tcP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3678522224"/>
                  </a:ext>
                </a:extLst>
              </a:tr>
            </a:tbl>
          </a:graphicData>
        </a:graphic>
      </p:graphicFrame>
      <p:sp>
        <p:nvSpPr>
          <p:cNvPr id="3" name="TextBox 2">
            <a:extLst>
              <a:ext uri="{FF2B5EF4-FFF2-40B4-BE49-F238E27FC236}">
                <a16:creationId xmlns:a16="http://schemas.microsoft.com/office/drawing/2014/main" id="{F4E02B7A-8E2E-C06A-CEEA-B4A411925367}"/>
              </a:ext>
            </a:extLst>
          </p:cNvPr>
          <p:cNvSpPr txBox="1"/>
          <p:nvPr>
            <p:custDataLst>
              <p:tags r:id="rId2"/>
            </p:custDataLst>
          </p:nvPr>
        </p:nvSpPr>
        <p:spPr>
          <a:xfrm>
            <a:off x="838200" y="1320817"/>
            <a:ext cx="105156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spcBef>
                <a:spcPts val="1200"/>
              </a:spcBef>
              <a:spcAft>
                <a:spcPts val="1200"/>
              </a:spcAft>
            </a:pPr>
            <a:r>
              <a:rPr lang="fr-FR" sz="2000" b="1" dirty="0">
                <a:latin typeface="Verdana" panose="020B0604030504040204" pitchFamily="34" charset="0"/>
                <a:ea typeface="Verdana" panose="020B0604030504040204" pitchFamily="34" charset="0"/>
              </a:rPr>
              <a:t>Principes clés de la gestion des déchets solides </a:t>
            </a:r>
          </a:p>
        </p:txBody>
      </p:sp>
      <p:sp>
        <p:nvSpPr>
          <p:cNvPr id="6" name="TextBox 5">
            <a:extLst>
              <a:ext uri="{FF2B5EF4-FFF2-40B4-BE49-F238E27FC236}">
                <a16:creationId xmlns:a16="http://schemas.microsoft.com/office/drawing/2014/main" id="{78CE5C8F-5A82-12CC-AF84-BE1591AC5BD1}"/>
              </a:ext>
            </a:extLst>
          </p:cNvPr>
          <p:cNvSpPr txBox="1"/>
          <p:nvPr>
            <p:custDataLst>
              <p:tags r:id="rId3"/>
            </p:custDataLst>
          </p:nvPr>
        </p:nvSpPr>
        <p:spPr>
          <a:xfrm>
            <a:off x="1245108"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Activité d’apprentissage 3.4.3</a:t>
            </a:r>
          </a:p>
        </p:txBody>
      </p:sp>
    </p:spTree>
    <p:extLst>
      <p:ext uri="{BB962C8B-B14F-4D97-AF65-F5344CB8AC3E}">
        <p14:creationId xmlns:p14="http://schemas.microsoft.com/office/powerpoint/2010/main" val="21756122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7C94360-6765-0171-56C2-5A557EACED9F}"/>
              </a:ext>
            </a:extLst>
          </p:cNvPr>
          <p:cNvSpPr txBox="1"/>
          <p:nvPr>
            <p:custDataLst>
              <p:tags r:id="rId1"/>
            </p:custDataLst>
          </p:nvPr>
        </p:nvSpPr>
        <p:spPr>
          <a:xfrm>
            <a:off x="1245108" y="74516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Environnement</a:t>
            </a:r>
          </a:p>
        </p:txBody>
      </p:sp>
      <p:sp>
        <p:nvSpPr>
          <p:cNvPr id="4" name="TextBox 3">
            <a:extLst>
              <a:ext uri="{FF2B5EF4-FFF2-40B4-BE49-F238E27FC236}">
                <a16:creationId xmlns:a16="http://schemas.microsoft.com/office/drawing/2014/main" id="{DE9212B3-4C8C-BE75-A9D2-D6191A23EA67}"/>
              </a:ext>
            </a:extLst>
          </p:cNvPr>
          <p:cNvSpPr txBox="1"/>
          <p:nvPr>
            <p:custDataLst>
              <p:tags r:id="rId2"/>
            </p:custDataLst>
          </p:nvPr>
        </p:nvSpPr>
        <p:spPr>
          <a:xfrm>
            <a:off x="1595999" y="1459230"/>
            <a:ext cx="9000000" cy="393954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Bef>
                <a:spcPts val="600"/>
              </a:spcBef>
              <a:spcAft>
                <a:spcPts val="600"/>
              </a:spcAft>
              <a:buFont typeface="Arial" panose="020B0604020202020204" pitchFamily="34" charset="0"/>
              <a:buChar char="•"/>
            </a:pPr>
            <a:r>
              <a:rPr lang="fr-FR" sz="2000" dirty="0">
                <a:latin typeface="Verdana"/>
                <a:ea typeface="Verdana"/>
              </a:rPr>
              <a:t>L'environnement est le monde physique qui nous entoure et qui permet aux hommes, aux animaux et aux plantes de rester en vie. </a:t>
            </a:r>
          </a:p>
          <a:p>
            <a:pPr marL="342900" indent="-342900">
              <a:spcBef>
                <a:spcPts val="600"/>
              </a:spcBef>
              <a:spcAft>
                <a:spcPts val="600"/>
              </a:spcAft>
              <a:buFont typeface="Arial" panose="020B0604020202020204" pitchFamily="34" charset="0"/>
              <a:buChar char="•"/>
            </a:pPr>
            <a:r>
              <a:rPr lang="fr-FR" sz="2000" dirty="0">
                <a:latin typeface="Verdana"/>
                <a:ea typeface="Verdana"/>
              </a:rPr>
              <a:t>Il couvre :</a:t>
            </a:r>
          </a:p>
          <a:p>
            <a:pPr marL="798513" indent="-342900" algn="l">
              <a:spcBef>
                <a:spcPts val="600"/>
              </a:spcBef>
              <a:spcAft>
                <a:spcPts val="600"/>
              </a:spcAft>
              <a:buFont typeface="Verdana" panose="020B0604030504040204" pitchFamily="34" charset="0"/>
              <a:buChar char="‒"/>
              <a:tabLst>
                <a:tab pos="1260475" algn="l"/>
              </a:tabLst>
            </a:pPr>
            <a:r>
              <a:rPr lang="fr-FR" sz="2000" dirty="0">
                <a:latin typeface="Verdana"/>
                <a:ea typeface="Verdana"/>
              </a:rPr>
              <a:t>Le climat</a:t>
            </a:r>
          </a:p>
          <a:p>
            <a:pPr marL="798513" indent="-342900" algn="l">
              <a:spcBef>
                <a:spcPts val="600"/>
              </a:spcBef>
              <a:spcAft>
                <a:spcPts val="600"/>
              </a:spcAft>
              <a:buFont typeface="Verdana" panose="020B0604030504040204" pitchFamily="34" charset="0"/>
              <a:buChar char="‒"/>
              <a:tabLst>
                <a:tab pos="1260475" algn="l"/>
              </a:tabLst>
            </a:pPr>
            <a:r>
              <a:rPr lang="fr-FR" sz="2000" dirty="0">
                <a:latin typeface="Verdana"/>
                <a:ea typeface="Verdana"/>
              </a:rPr>
              <a:t>La géographie</a:t>
            </a:r>
          </a:p>
          <a:p>
            <a:pPr marL="798513" indent="-342900" algn="l">
              <a:spcBef>
                <a:spcPts val="600"/>
              </a:spcBef>
              <a:spcAft>
                <a:spcPts val="600"/>
              </a:spcAft>
              <a:buFont typeface="Verdana" panose="020B0604030504040204" pitchFamily="34" charset="0"/>
              <a:buChar char="‒"/>
              <a:tabLst>
                <a:tab pos="1260475" algn="l"/>
              </a:tabLst>
            </a:pPr>
            <a:r>
              <a:rPr lang="fr-FR" sz="2000" dirty="0">
                <a:latin typeface="Verdana"/>
                <a:ea typeface="Verdana"/>
              </a:rPr>
              <a:t>La géologie</a:t>
            </a:r>
          </a:p>
          <a:p>
            <a:pPr marL="798513" indent="-342900" algn="l">
              <a:spcBef>
                <a:spcPts val="600"/>
              </a:spcBef>
              <a:spcAft>
                <a:spcPts val="600"/>
              </a:spcAft>
              <a:buFont typeface="Verdana" panose="020B0604030504040204" pitchFamily="34" charset="0"/>
              <a:buChar char="‒"/>
              <a:tabLst>
                <a:tab pos="1260475" algn="l"/>
              </a:tabLst>
            </a:pPr>
            <a:r>
              <a:rPr lang="fr-FR" sz="2000" dirty="0">
                <a:latin typeface="Verdana"/>
                <a:ea typeface="Verdana"/>
              </a:rPr>
              <a:t>Les ressources naturelles</a:t>
            </a:r>
          </a:p>
          <a:p>
            <a:pPr marL="798513" indent="-342900" algn="l">
              <a:spcBef>
                <a:spcPts val="600"/>
              </a:spcBef>
              <a:spcAft>
                <a:spcPts val="600"/>
              </a:spcAft>
              <a:buFont typeface="Verdana" panose="020B0604030504040204" pitchFamily="34" charset="0"/>
              <a:buChar char="‒"/>
              <a:tabLst>
                <a:tab pos="1260475" algn="l"/>
              </a:tabLst>
            </a:pPr>
            <a:r>
              <a:rPr lang="fr-FR" sz="2000" dirty="0">
                <a:latin typeface="Verdana"/>
                <a:ea typeface="Verdana"/>
              </a:rPr>
              <a:t>La faune et la flore</a:t>
            </a:r>
          </a:p>
          <a:p>
            <a:pPr marL="798513" indent="-342900" algn="l">
              <a:spcBef>
                <a:spcPts val="600"/>
              </a:spcBef>
              <a:spcAft>
                <a:spcPts val="600"/>
              </a:spcAft>
              <a:buFont typeface="Verdana" panose="020B0604030504040204" pitchFamily="34" charset="0"/>
              <a:buChar char="‒"/>
              <a:tabLst>
                <a:tab pos="1260475" algn="l"/>
              </a:tabLst>
            </a:pPr>
            <a:r>
              <a:rPr lang="fr-FR" sz="2000" dirty="0">
                <a:latin typeface="Verdana"/>
                <a:ea typeface="Verdana"/>
              </a:rPr>
              <a:t>Les humains</a:t>
            </a:r>
          </a:p>
        </p:txBody>
      </p:sp>
    </p:spTree>
    <p:extLst>
      <p:ext uri="{BB962C8B-B14F-4D97-AF65-F5344CB8AC3E}">
        <p14:creationId xmlns:p14="http://schemas.microsoft.com/office/powerpoint/2010/main" val="7743343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7C94360-6765-0171-56C2-5A557EACED9F}"/>
              </a:ext>
            </a:extLst>
          </p:cNvPr>
          <p:cNvSpPr txBox="1"/>
          <p:nvPr>
            <p:custDataLst>
              <p:tags r:id="rId1"/>
            </p:custDataLst>
          </p:nvPr>
        </p:nvSpPr>
        <p:spPr>
          <a:xfrm>
            <a:off x="1245108" y="716285"/>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Ressources naturelles</a:t>
            </a:r>
          </a:p>
        </p:txBody>
      </p:sp>
      <p:sp>
        <p:nvSpPr>
          <p:cNvPr id="4" name="TextBox 3">
            <a:extLst>
              <a:ext uri="{FF2B5EF4-FFF2-40B4-BE49-F238E27FC236}">
                <a16:creationId xmlns:a16="http://schemas.microsoft.com/office/drawing/2014/main" id="{DE9212B3-4C8C-BE75-A9D2-D6191A23EA67}"/>
              </a:ext>
            </a:extLst>
          </p:cNvPr>
          <p:cNvSpPr txBox="1"/>
          <p:nvPr>
            <p:custDataLst>
              <p:tags r:id="rId2"/>
            </p:custDataLst>
          </p:nvPr>
        </p:nvSpPr>
        <p:spPr>
          <a:xfrm>
            <a:off x="1595999" y="1610978"/>
            <a:ext cx="9000000" cy="16312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spcBef>
                <a:spcPts val="600"/>
              </a:spcBef>
              <a:spcAft>
                <a:spcPts val="600"/>
              </a:spcAft>
            </a:pPr>
            <a:r>
              <a:rPr lang="fr-FR" sz="2000" b="1" dirty="0">
                <a:latin typeface="Verdana"/>
                <a:ea typeface="Verdana"/>
              </a:rPr>
              <a:t>Les ressources naturelles sont à l’origine de la vie, de la richesse et du bien-être. Parmi lesquelles :</a:t>
            </a:r>
          </a:p>
          <a:p>
            <a:pPr marL="342900" indent="-342900">
              <a:spcBef>
                <a:spcPts val="600"/>
              </a:spcBef>
              <a:spcAft>
                <a:spcPts val="600"/>
              </a:spcAft>
              <a:buFont typeface="Arial" panose="020B0604020202020204" pitchFamily="34" charset="0"/>
              <a:buChar char="•"/>
            </a:pPr>
            <a:r>
              <a:rPr lang="fr-FR" sz="2000" dirty="0">
                <a:latin typeface="Verdana"/>
                <a:ea typeface="Verdana"/>
              </a:rPr>
              <a:t>L’eau, l’air, la terre, les sols, les arbres et les minéraux</a:t>
            </a:r>
          </a:p>
          <a:p>
            <a:pPr marL="342900" indent="-342900">
              <a:spcBef>
                <a:spcPts val="600"/>
              </a:spcBef>
              <a:spcAft>
                <a:spcPts val="600"/>
              </a:spcAft>
              <a:buFont typeface="Arial" panose="020B0604020202020204" pitchFamily="34" charset="0"/>
              <a:buChar char="•"/>
            </a:pPr>
            <a:r>
              <a:rPr lang="fr-FR" sz="2000" dirty="0">
                <a:latin typeface="Verdana"/>
                <a:ea typeface="Verdana"/>
              </a:rPr>
              <a:t>Les ressources renouvelables et non renouvelables</a:t>
            </a:r>
          </a:p>
        </p:txBody>
      </p:sp>
      <p:pic>
        <p:nvPicPr>
          <p:cNvPr id="1026" name="Picture 2" descr="Turning grasslands into cropland worsens soil, water, and air quality |  Great Lakes Bioenergy Research Center">
            <a:extLst>
              <a:ext uri="{FF2B5EF4-FFF2-40B4-BE49-F238E27FC236}">
                <a16:creationId xmlns:a16="http://schemas.microsoft.com/office/drawing/2014/main" id="{09BD88A8-FF84-2295-1F83-AEFE08FAB698}"/>
              </a:ext>
            </a:extLst>
          </p:cNvPr>
          <p:cNvPicPr>
            <a:picLocks noChangeAspect="1" noChangeArrowheads="1"/>
          </p:cNvPicPr>
          <p:nvPr>
            <p:custDataLst>
              <p:tags r:id="rId3"/>
            </p:custDataLst>
          </p:nvPr>
        </p:nvPicPr>
        <p:blipFill>
          <a:blip r:embed="rId5" cstate="print">
            <a:extLst>
              <a:ext uri="{28A0092B-C50C-407E-A947-70E740481C1C}">
                <a14:useLocalDpi xmlns:a14="http://schemas.microsoft.com/office/drawing/2010/main"/>
              </a:ext>
            </a:extLst>
          </a:blip>
          <a:srcRect/>
          <a:stretch>
            <a:fillRect/>
          </a:stretch>
        </p:blipFill>
        <p:spPr bwMode="auto">
          <a:xfrm>
            <a:off x="1595999" y="3521364"/>
            <a:ext cx="9000000" cy="18105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20399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7C94360-6765-0171-56C2-5A557EACED9F}"/>
              </a:ext>
            </a:extLst>
          </p:cNvPr>
          <p:cNvSpPr txBox="1"/>
          <p:nvPr>
            <p:custDataLst>
              <p:tags r:id="rId1"/>
            </p:custDataLst>
          </p:nvPr>
        </p:nvSpPr>
        <p:spPr>
          <a:xfrm>
            <a:off x="1245108" y="716285"/>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Ressources culturelles</a:t>
            </a:r>
          </a:p>
        </p:txBody>
      </p:sp>
      <p:sp>
        <p:nvSpPr>
          <p:cNvPr id="4" name="TextBox 3">
            <a:extLst>
              <a:ext uri="{FF2B5EF4-FFF2-40B4-BE49-F238E27FC236}">
                <a16:creationId xmlns:a16="http://schemas.microsoft.com/office/drawing/2014/main" id="{DE9212B3-4C8C-BE75-A9D2-D6191A23EA67}"/>
              </a:ext>
            </a:extLst>
          </p:cNvPr>
          <p:cNvSpPr txBox="1"/>
          <p:nvPr>
            <p:custDataLst>
              <p:tags r:id="rId2"/>
            </p:custDataLst>
          </p:nvPr>
        </p:nvSpPr>
        <p:spPr>
          <a:xfrm>
            <a:off x="1595999" y="1613118"/>
            <a:ext cx="9000000" cy="424731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fr-FR" sz="2000" b="1" dirty="0">
                <a:latin typeface="Verdana"/>
                <a:ea typeface="Verdana"/>
              </a:rPr>
              <a:t>Les ressources qui ne sont pas des objets physiques :</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Les traditions orales</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Les arts du spectacle et les rituels</a:t>
            </a:r>
          </a:p>
          <a:p>
            <a:pPr marL="342900" indent="-342900" algn="l">
              <a:spcBef>
                <a:spcPts val="600"/>
              </a:spcBef>
              <a:spcAft>
                <a:spcPts val="600"/>
              </a:spcAft>
              <a:buFont typeface="Arial" panose="020B0604020202020204" pitchFamily="34" charset="0"/>
              <a:buChar char="•"/>
            </a:pPr>
            <a:endParaRPr lang="fr-FR" sz="2000" dirty="0">
              <a:latin typeface="Verdana"/>
              <a:ea typeface="Verdana"/>
            </a:endParaRPr>
          </a:p>
          <a:p>
            <a:pPr>
              <a:spcBef>
                <a:spcPts val="600"/>
              </a:spcBef>
              <a:spcAft>
                <a:spcPts val="600"/>
              </a:spcAft>
            </a:pPr>
            <a:r>
              <a:rPr lang="fr-FR" sz="2000" b="1" dirty="0">
                <a:latin typeface="Verdana"/>
                <a:ea typeface="Verdana"/>
              </a:rPr>
              <a:t>Les ressources qui sont des objets physiques :</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Ressources mobiles : peintures, sculptures, pièces de monnaie, manuscrits</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Ressources immobiles : monuments, sites archéologiques</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Sous-marines : épaves de navires, récifs coralliens, bateaux et cités antiques</a:t>
            </a:r>
          </a:p>
        </p:txBody>
      </p:sp>
    </p:spTree>
    <p:extLst>
      <p:ext uri="{BB962C8B-B14F-4D97-AF65-F5344CB8AC3E}">
        <p14:creationId xmlns:p14="http://schemas.microsoft.com/office/powerpoint/2010/main" val="29429796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7C94360-6765-0171-56C2-5A557EACED9F}"/>
              </a:ext>
            </a:extLst>
          </p:cNvPr>
          <p:cNvSpPr txBox="1"/>
          <p:nvPr>
            <p:custDataLst>
              <p:tags r:id="rId1"/>
            </p:custDataLst>
          </p:nvPr>
        </p:nvSpPr>
        <p:spPr>
          <a:xfrm>
            <a:off x="1245108" y="716285"/>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Les quatre R</a:t>
            </a:r>
          </a:p>
        </p:txBody>
      </p:sp>
      <p:sp>
        <p:nvSpPr>
          <p:cNvPr id="4" name="TextBox 3">
            <a:extLst>
              <a:ext uri="{FF2B5EF4-FFF2-40B4-BE49-F238E27FC236}">
                <a16:creationId xmlns:a16="http://schemas.microsoft.com/office/drawing/2014/main" id="{DE9212B3-4C8C-BE75-A9D2-D6191A23EA67}"/>
              </a:ext>
            </a:extLst>
          </p:cNvPr>
          <p:cNvSpPr txBox="1"/>
          <p:nvPr>
            <p:custDataLst>
              <p:tags r:id="rId2"/>
            </p:custDataLst>
          </p:nvPr>
        </p:nvSpPr>
        <p:spPr>
          <a:xfrm>
            <a:off x="1596000" y="1438354"/>
            <a:ext cx="9000000" cy="363176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Bef>
                <a:spcPts val="600"/>
              </a:spcBef>
              <a:spcAft>
                <a:spcPts val="600"/>
              </a:spcAft>
              <a:buFont typeface="Arial" panose="020B0604020202020204" pitchFamily="34" charset="0"/>
              <a:buChar char="•"/>
            </a:pPr>
            <a:r>
              <a:rPr lang="fr-FR" sz="2000" b="1" dirty="0">
                <a:latin typeface="Verdana" panose="020B0604030504040204" pitchFamily="34" charset="0"/>
                <a:ea typeface="Verdana" panose="020B0604030504040204" pitchFamily="34" charset="0"/>
              </a:rPr>
              <a:t>Tous les agents chargés du maintien de la paix sont vivement encouragés à penser et à agir dans le respect de l'environnement. </a:t>
            </a:r>
          </a:p>
          <a:p>
            <a:pPr marL="342900" indent="-342900">
              <a:spcBef>
                <a:spcPts val="600"/>
              </a:spcBef>
              <a:spcAft>
                <a:spcPts val="600"/>
              </a:spcAft>
              <a:buFont typeface="Arial" panose="020B0604020202020204" pitchFamily="34" charset="0"/>
              <a:buChar char="•"/>
            </a:pPr>
            <a:r>
              <a:rPr lang="fr-FR" sz="2000" b="1" dirty="0">
                <a:latin typeface="Verdana" panose="020B0604030504040204" pitchFamily="34" charset="0"/>
                <a:ea typeface="Verdana" panose="020B0604030504040204" pitchFamily="34" charset="0"/>
              </a:rPr>
              <a:t>Adhérer aux quatre </a:t>
            </a:r>
            <a:r>
              <a:rPr lang="fr-FR" sz="2800" b="1" dirty="0">
                <a:solidFill>
                  <a:srgbClr val="0055A5"/>
                </a:solidFill>
                <a:latin typeface="Verdana" panose="020B0604030504040204" pitchFamily="34" charset="0"/>
                <a:ea typeface="Verdana" panose="020B0604030504040204" pitchFamily="34" charset="0"/>
              </a:rPr>
              <a:t>R</a:t>
            </a:r>
            <a:r>
              <a:rPr lang="fr-FR" sz="2000" b="1" dirty="0">
                <a:latin typeface="Verdana" panose="020B0604030504040204" pitchFamily="34" charset="0"/>
                <a:ea typeface="Verdana" panose="020B0604030504040204" pitchFamily="34" charset="0"/>
              </a:rPr>
              <a:t> :</a:t>
            </a:r>
          </a:p>
          <a:p>
            <a:pPr marL="720725" indent="-342900" algn="l">
              <a:spcBef>
                <a:spcPts val="600"/>
              </a:spcBef>
              <a:spcAft>
                <a:spcPts val="600"/>
              </a:spcAft>
              <a:buFont typeface="Verdana" panose="020B0604030504040204" pitchFamily="34" charset="0"/>
              <a:buChar char="-"/>
            </a:pPr>
            <a:r>
              <a:rPr lang="fr-FR" sz="2800" b="1" dirty="0">
                <a:solidFill>
                  <a:srgbClr val="0055A5"/>
                </a:solidFill>
                <a:latin typeface="Verdana" panose="020B0604030504040204" pitchFamily="34" charset="0"/>
                <a:ea typeface="Verdana" panose="020B0604030504040204" pitchFamily="34" charset="0"/>
              </a:rPr>
              <a:t>R</a:t>
            </a:r>
            <a:r>
              <a:rPr lang="fr-FR" sz="2000" dirty="0">
                <a:latin typeface="Verdana" panose="020B0604030504040204" pitchFamily="34" charset="0"/>
                <a:ea typeface="Verdana" panose="020B0604030504040204" pitchFamily="34" charset="0"/>
              </a:rPr>
              <a:t>éduction</a:t>
            </a:r>
          </a:p>
          <a:p>
            <a:pPr marL="720725" indent="-342900" algn="l">
              <a:spcBef>
                <a:spcPts val="600"/>
              </a:spcBef>
              <a:spcAft>
                <a:spcPts val="600"/>
              </a:spcAft>
              <a:buFont typeface="Verdana" panose="020B0604030504040204" pitchFamily="34" charset="0"/>
              <a:buChar char="-"/>
            </a:pPr>
            <a:r>
              <a:rPr lang="fr-FR" sz="2800" b="1" dirty="0">
                <a:solidFill>
                  <a:srgbClr val="0055A5"/>
                </a:solidFill>
                <a:latin typeface="Verdana" panose="020B0604030504040204" pitchFamily="34" charset="0"/>
                <a:ea typeface="Verdana" panose="020B0604030504040204" pitchFamily="34" charset="0"/>
              </a:rPr>
              <a:t>R</a:t>
            </a:r>
            <a:r>
              <a:rPr lang="fr-FR" sz="2000" dirty="0">
                <a:latin typeface="Verdana" panose="020B0604030504040204" pitchFamily="34" charset="0"/>
                <a:ea typeface="Verdana" panose="020B0604030504040204" pitchFamily="34" charset="0"/>
              </a:rPr>
              <a:t>éutilisation</a:t>
            </a:r>
          </a:p>
          <a:p>
            <a:pPr marL="720725" indent="-342900" algn="l">
              <a:spcBef>
                <a:spcPts val="600"/>
              </a:spcBef>
              <a:spcAft>
                <a:spcPts val="600"/>
              </a:spcAft>
              <a:buFont typeface="Verdana" panose="020B0604030504040204" pitchFamily="34" charset="0"/>
              <a:buChar char="-"/>
            </a:pPr>
            <a:r>
              <a:rPr lang="fr-FR" sz="2800" b="1" dirty="0">
                <a:solidFill>
                  <a:srgbClr val="0055A5"/>
                </a:solidFill>
                <a:latin typeface="Verdana" panose="020B0604030504040204" pitchFamily="34" charset="0"/>
                <a:ea typeface="Verdana" panose="020B0604030504040204" pitchFamily="34" charset="0"/>
              </a:rPr>
              <a:t>R</a:t>
            </a:r>
            <a:r>
              <a:rPr lang="fr-FR" sz="2000" dirty="0">
                <a:latin typeface="Verdana" panose="020B0604030504040204" pitchFamily="34" charset="0"/>
                <a:ea typeface="Verdana" panose="020B0604030504040204" pitchFamily="34" charset="0"/>
              </a:rPr>
              <a:t>ecyclage</a:t>
            </a:r>
          </a:p>
          <a:p>
            <a:pPr marL="720725" indent="-342900" algn="l">
              <a:spcBef>
                <a:spcPts val="600"/>
              </a:spcBef>
              <a:spcAft>
                <a:spcPts val="600"/>
              </a:spcAft>
              <a:buFont typeface="Verdana" panose="020B0604030504040204" pitchFamily="34" charset="0"/>
              <a:buChar char="-"/>
            </a:pPr>
            <a:r>
              <a:rPr lang="fr-FR" sz="2800" b="1" dirty="0">
                <a:solidFill>
                  <a:srgbClr val="0055A5"/>
                </a:solidFill>
                <a:latin typeface="Verdana" panose="020B0604030504040204" pitchFamily="34" charset="0"/>
                <a:ea typeface="Verdana" panose="020B0604030504040204" pitchFamily="34" charset="0"/>
              </a:rPr>
              <a:t>R</a:t>
            </a:r>
            <a:r>
              <a:rPr lang="fr-FR" sz="2000" dirty="0">
                <a:latin typeface="Verdana" panose="020B0604030504040204" pitchFamily="34" charset="0"/>
                <a:ea typeface="Verdana" panose="020B0604030504040204" pitchFamily="34" charset="0"/>
              </a:rPr>
              <a:t>écupération</a:t>
            </a:r>
          </a:p>
        </p:txBody>
      </p:sp>
    </p:spTree>
    <p:extLst>
      <p:ext uri="{BB962C8B-B14F-4D97-AF65-F5344CB8AC3E}">
        <p14:creationId xmlns:p14="http://schemas.microsoft.com/office/powerpoint/2010/main" val="29585434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7C94360-6765-0171-56C2-5A557EACED9F}"/>
              </a:ext>
            </a:extLst>
          </p:cNvPr>
          <p:cNvSpPr txBox="1"/>
          <p:nvPr>
            <p:custDataLst>
              <p:tags r:id="rId1"/>
            </p:custDataLst>
          </p:nvPr>
        </p:nvSpPr>
        <p:spPr>
          <a:xfrm>
            <a:off x="1245108" y="716285"/>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Les quatre R</a:t>
            </a:r>
          </a:p>
        </p:txBody>
      </p:sp>
      <p:sp>
        <p:nvSpPr>
          <p:cNvPr id="4" name="TextBox 3">
            <a:extLst>
              <a:ext uri="{FF2B5EF4-FFF2-40B4-BE49-F238E27FC236}">
                <a16:creationId xmlns:a16="http://schemas.microsoft.com/office/drawing/2014/main" id="{DE9212B3-4C8C-BE75-A9D2-D6191A23EA67}"/>
              </a:ext>
            </a:extLst>
          </p:cNvPr>
          <p:cNvSpPr txBox="1"/>
          <p:nvPr>
            <p:custDataLst>
              <p:tags r:id="rId2"/>
            </p:custDataLst>
          </p:nvPr>
        </p:nvSpPr>
        <p:spPr>
          <a:xfrm>
            <a:off x="1595999" y="1690062"/>
            <a:ext cx="9000000" cy="378565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fr-FR" sz="2000" b="1" dirty="0">
                <a:latin typeface="Verdana"/>
                <a:ea typeface="Verdana"/>
              </a:rPr>
              <a:t>Réduction :</a:t>
            </a:r>
          </a:p>
          <a:p>
            <a:pPr marL="342900" indent="-342900">
              <a:spcBef>
                <a:spcPts val="600"/>
              </a:spcBef>
              <a:spcAft>
                <a:spcPts val="600"/>
              </a:spcAft>
              <a:buFont typeface="Arial" panose="020B0604020202020204" pitchFamily="34" charset="0"/>
              <a:buChar char="•"/>
            </a:pPr>
            <a:r>
              <a:rPr lang="fr-FR" sz="2000" dirty="0">
                <a:latin typeface="Verdana"/>
                <a:ea typeface="Verdana"/>
              </a:rPr>
              <a:t>N’utilisez pas de papier, si possible</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Économisez l’eau</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Réduisez vos déchets</a:t>
            </a:r>
          </a:p>
          <a:p>
            <a:pPr marL="342900" indent="-342900">
              <a:spcBef>
                <a:spcPts val="600"/>
              </a:spcBef>
              <a:spcAft>
                <a:spcPts val="600"/>
              </a:spcAft>
              <a:buFont typeface="Arial" panose="020B0604020202020204" pitchFamily="34" charset="0"/>
              <a:buChar char="•"/>
            </a:pPr>
            <a:r>
              <a:rPr lang="fr-FR" sz="2000" dirty="0">
                <a:latin typeface="Verdana"/>
                <a:ea typeface="Verdana"/>
              </a:rPr>
              <a:t>Utilisez vos propres bouteilles rechargeables et gobelets réutilisables pour réduire les plastiques à usage unique</a:t>
            </a:r>
          </a:p>
          <a:p>
            <a:pPr marL="342900" indent="-342900">
              <a:spcBef>
                <a:spcPts val="600"/>
              </a:spcBef>
              <a:spcAft>
                <a:spcPts val="600"/>
              </a:spcAft>
              <a:buFont typeface="Arial" panose="020B0604020202020204" pitchFamily="34" charset="0"/>
              <a:buChar char="•"/>
            </a:pPr>
            <a:r>
              <a:rPr lang="fr-FR" sz="2000" dirty="0">
                <a:latin typeface="Verdana"/>
                <a:ea typeface="Verdana"/>
              </a:rPr>
              <a:t>Éteignez le moteur pour économiser le carburant et l’énergie</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Réglez les températures de climatisation et de chauffage à des niveaux raisonnables</a:t>
            </a:r>
          </a:p>
        </p:txBody>
      </p:sp>
    </p:spTree>
    <p:extLst>
      <p:ext uri="{BB962C8B-B14F-4D97-AF65-F5344CB8AC3E}">
        <p14:creationId xmlns:p14="http://schemas.microsoft.com/office/powerpoint/2010/main" val="9306761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7C94360-6765-0171-56C2-5A557EACED9F}"/>
              </a:ext>
            </a:extLst>
          </p:cNvPr>
          <p:cNvSpPr txBox="1"/>
          <p:nvPr>
            <p:custDataLst>
              <p:tags r:id="rId1"/>
            </p:custDataLst>
          </p:nvPr>
        </p:nvSpPr>
        <p:spPr>
          <a:xfrm>
            <a:off x="1245108" y="716285"/>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Les quatre R</a:t>
            </a:r>
          </a:p>
        </p:txBody>
      </p:sp>
      <p:sp>
        <p:nvSpPr>
          <p:cNvPr id="4" name="TextBox 3">
            <a:extLst>
              <a:ext uri="{FF2B5EF4-FFF2-40B4-BE49-F238E27FC236}">
                <a16:creationId xmlns:a16="http://schemas.microsoft.com/office/drawing/2014/main" id="{DE9212B3-4C8C-BE75-A9D2-D6191A23EA67}"/>
              </a:ext>
            </a:extLst>
          </p:cNvPr>
          <p:cNvSpPr txBox="1"/>
          <p:nvPr>
            <p:custDataLst>
              <p:tags r:id="rId2"/>
            </p:custDataLst>
          </p:nvPr>
        </p:nvSpPr>
        <p:spPr>
          <a:xfrm>
            <a:off x="1595999" y="1788379"/>
            <a:ext cx="9000000" cy="255454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R="47625">
              <a:spcBef>
                <a:spcPts val="600"/>
              </a:spcBef>
              <a:spcAft>
                <a:spcPts val="600"/>
              </a:spcAft>
            </a:pPr>
            <a:r>
              <a:rPr lang="fr-FR" sz="2000" b="1" i="0" dirty="0">
                <a:solidFill>
                  <a:srgbClr val="000000"/>
                </a:solidFill>
                <a:effectLst/>
                <a:latin typeface="Verdana"/>
                <a:ea typeface="Times New Roman" panose="02020603050405020304" pitchFamily="18" charset="0"/>
                <a:cs typeface="Segoe UI"/>
              </a:rPr>
              <a:t>Réutilisation :</a:t>
            </a:r>
          </a:p>
          <a:p>
            <a:pPr marL="285750" marR="47625" indent="-285750">
              <a:spcBef>
                <a:spcPts val="600"/>
              </a:spcBef>
              <a:spcAft>
                <a:spcPts val="600"/>
              </a:spcAft>
              <a:buFont typeface="Arial" panose="020B0604020202020204" pitchFamily="34" charset="0"/>
              <a:buChar char="•"/>
            </a:pPr>
            <a:r>
              <a:rPr lang="fr-FR" sz="2000" i="0" dirty="0">
                <a:solidFill>
                  <a:srgbClr val="000000"/>
                </a:solidFill>
                <a:effectLst/>
                <a:latin typeface="Verdana"/>
                <a:ea typeface="Times New Roman" panose="02020603050405020304" pitchFamily="18" charset="0"/>
                <a:cs typeface="Segoe UI"/>
              </a:rPr>
              <a:t>Réutilisez les </a:t>
            </a:r>
            <a:r>
              <a:rPr lang="fr-FR" sz="2000" dirty="0">
                <a:solidFill>
                  <a:srgbClr val="000000"/>
                </a:solidFill>
                <a:latin typeface="Verdana"/>
                <a:ea typeface="Times New Roman" panose="02020603050405020304" pitchFamily="18" charset="0"/>
                <a:cs typeface="Segoe UI"/>
              </a:rPr>
              <a:t>feuilles imprimées sur une face qui ne servent plus</a:t>
            </a:r>
          </a:p>
          <a:p>
            <a:pPr marL="285750" marR="47625" indent="-285750">
              <a:spcBef>
                <a:spcPts val="600"/>
              </a:spcBef>
              <a:spcAft>
                <a:spcPts val="600"/>
              </a:spcAft>
              <a:buFont typeface="Arial" panose="020B0604020202020204" pitchFamily="34" charset="0"/>
              <a:buChar char="•"/>
            </a:pPr>
            <a:r>
              <a:rPr lang="fr-FR" sz="2000" i="0" dirty="0">
                <a:solidFill>
                  <a:srgbClr val="000000"/>
                </a:solidFill>
                <a:effectLst/>
                <a:latin typeface="Verdana"/>
                <a:ea typeface="Times New Roman" panose="02020603050405020304" pitchFamily="18" charset="0"/>
                <a:cs typeface="Segoe UI"/>
              </a:rPr>
              <a:t>Utilisez des sacs réutilisables</a:t>
            </a:r>
            <a:r>
              <a:rPr lang="fr-FR" sz="2000" dirty="0">
                <a:solidFill>
                  <a:srgbClr val="000000"/>
                </a:solidFill>
                <a:latin typeface="Verdana"/>
                <a:ea typeface="Times New Roman" panose="02020603050405020304" pitchFamily="18" charset="0"/>
                <a:cs typeface="Segoe UI"/>
              </a:rPr>
              <a:t> et des piles rechargeables</a:t>
            </a:r>
          </a:p>
          <a:p>
            <a:pPr marL="285750" marR="47625" indent="-285750">
              <a:spcBef>
                <a:spcPts val="600"/>
              </a:spcBef>
              <a:spcAft>
                <a:spcPts val="600"/>
              </a:spcAft>
              <a:buFont typeface="Arial" panose="020B0604020202020204" pitchFamily="34" charset="0"/>
              <a:buChar char="•"/>
            </a:pPr>
            <a:r>
              <a:rPr lang="fr-FR" sz="2000" i="0" dirty="0">
                <a:solidFill>
                  <a:srgbClr val="000000"/>
                </a:solidFill>
                <a:effectLst/>
                <a:latin typeface="Verdana"/>
                <a:ea typeface="Times New Roman" panose="02020603050405020304" pitchFamily="18" charset="0"/>
                <a:cs typeface="Segoe UI"/>
              </a:rPr>
              <a:t>Réutilisez </a:t>
            </a:r>
            <a:r>
              <a:rPr lang="fr-FR" sz="2000" dirty="0">
                <a:solidFill>
                  <a:srgbClr val="000000"/>
                </a:solidFill>
                <a:latin typeface="Verdana"/>
                <a:ea typeface="Times New Roman" panose="02020603050405020304" pitchFamily="18" charset="0"/>
                <a:cs typeface="Segoe UI"/>
              </a:rPr>
              <a:t>les bocaux et les récipients</a:t>
            </a:r>
          </a:p>
          <a:p>
            <a:pPr marL="285750" marR="47625" indent="-285750">
              <a:spcBef>
                <a:spcPts val="600"/>
              </a:spcBef>
              <a:spcAft>
                <a:spcPts val="600"/>
              </a:spcAft>
              <a:buFont typeface="Arial" panose="020B0604020202020204" pitchFamily="34" charset="0"/>
              <a:buChar char="•"/>
            </a:pPr>
            <a:r>
              <a:rPr lang="fr-FR" sz="2000" dirty="0">
                <a:latin typeface="Verdana"/>
                <a:ea typeface="Times New Roman" panose="02020603050405020304" pitchFamily="18" charset="0"/>
                <a:cs typeface="Segoe UI"/>
              </a:rPr>
              <a:t>Réutilisez ou donnez des vêtements, des livres et d'autres objets usagés</a:t>
            </a:r>
          </a:p>
        </p:txBody>
      </p:sp>
    </p:spTree>
    <p:extLst>
      <p:ext uri="{BB962C8B-B14F-4D97-AF65-F5344CB8AC3E}">
        <p14:creationId xmlns:p14="http://schemas.microsoft.com/office/powerpoint/2010/main" val="277478832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UM" val="1"/>
</p:tagLst>
</file>

<file path=ppt/tags/tag10.xml><?xml version="1.0" encoding="utf-8"?>
<p:tagLst xmlns:a="http://schemas.openxmlformats.org/drawingml/2006/main" xmlns:r="http://schemas.openxmlformats.org/officeDocument/2006/relationships" xmlns:p="http://schemas.openxmlformats.org/presentationml/2006/main">
  <p:tag name="NUM" val="2"/>
</p:tagLst>
</file>

<file path=ppt/tags/tag11.xml><?xml version="1.0" encoding="utf-8"?>
<p:tagLst xmlns:a="http://schemas.openxmlformats.org/drawingml/2006/main" xmlns:r="http://schemas.openxmlformats.org/officeDocument/2006/relationships" xmlns:p="http://schemas.openxmlformats.org/presentationml/2006/main">
  <p:tag name="NUM" val="1"/>
</p:tagLst>
</file>

<file path=ppt/tags/tag12.xml><?xml version="1.0" encoding="utf-8"?>
<p:tagLst xmlns:a="http://schemas.openxmlformats.org/drawingml/2006/main" xmlns:r="http://schemas.openxmlformats.org/officeDocument/2006/relationships" xmlns:p="http://schemas.openxmlformats.org/presentationml/2006/main">
  <p:tag name="NUM" val="2"/>
</p:tagLst>
</file>

<file path=ppt/tags/tag13.xml><?xml version="1.0" encoding="utf-8"?>
<p:tagLst xmlns:a="http://schemas.openxmlformats.org/drawingml/2006/main" xmlns:r="http://schemas.openxmlformats.org/officeDocument/2006/relationships" xmlns:p="http://schemas.openxmlformats.org/presentationml/2006/main">
  <p:tag name="NUM" val="1"/>
</p:tagLst>
</file>

<file path=ppt/tags/tag14.xml><?xml version="1.0" encoding="utf-8"?>
<p:tagLst xmlns:a="http://schemas.openxmlformats.org/drawingml/2006/main" xmlns:r="http://schemas.openxmlformats.org/officeDocument/2006/relationships" xmlns:p="http://schemas.openxmlformats.org/presentationml/2006/main">
  <p:tag name="NUM" val="2"/>
</p:tagLst>
</file>

<file path=ppt/tags/tag15.xml><?xml version="1.0" encoding="utf-8"?>
<p:tagLst xmlns:a="http://schemas.openxmlformats.org/drawingml/2006/main" xmlns:r="http://schemas.openxmlformats.org/officeDocument/2006/relationships" xmlns:p="http://schemas.openxmlformats.org/presentationml/2006/main">
  <p:tag name="NUM" val="1"/>
</p:tagLst>
</file>

<file path=ppt/tags/tag16.xml><?xml version="1.0" encoding="utf-8"?>
<p:tagLst xmlns:a="http://schemas.openxmlformats.org/drawingml/2006/main" xmlns:r="http://schemas.openxmlformats.org/officeDocument/2006/relationships" xmlns:p="http://schemas.openxmlformats.org/presentationml/2006/main">
  <p:tag name="NUM" val="2"/>
</p:tagLst>
</file>

<file path=ppt/tags/tag17.xml><?xml version="1.0" encoding="utf-8"?>
<p:tagLst xmlns:a="http://schemas.openxmlformats.org/drawingml/2006/main" xmlns:r="http://schemas.openxmlformats.org/officeDocument/2006/relationships" xmlns:p="http://schemas.openxmlformats.org/presentationml/2006/main">
  <p:tag name="NUM" val="1"/>
</p:tagLst>
</file>

<file path=ppt/tags/tag18.xml><?xml version="1.0" encoding="utf-8"?>
<p:tagLst xmlns:a="http://schemas.openxmlformats.org/drawingml/2006/main" xmlns:r="http://schemas.openxmlformats.org/officeDocument/2006/relationships" xmlns:p="http://schemas.openxmlformats.org/presentationml/2006/main">
  <p:tag name="NUM" val="2"/>
</p:tagLst>
</file>

<file path=ppt/tags/tag19.xml><?xml version="1.0" encoding="utf-8"?>
<p:tagLst xmlns:a="http://schemas.openxmlformats.org/drawingml/2006/main" xmlns:r="http://schemas.openxmlformats.org/officeDocument/2006/relationships" xmlns:p="http://schemas.openxmlformats.org/presentationml/2006/main">
  <p:tag name="NUM" val="1"/>
</p:tagLst>
</file>

<file path=ppt/tags/tag2.xml><?xml version="1.0" encoding="utf-8"?>
<p:tagLst xmlns:a="http://schemas.openxmlformats.org/drawingml/2006/main" xmlns:r="http://schemas.openxmlformats.org/officeDocument/2006/relationships" xmlns:p="http://schemas.openxmlformats.org/presentationml/2006/main">
  <p:tag name="NUM" val="1"/>
</p:tagLst>
</file>

<file path=ppt/tags/tag20.xml><?xml version="1.0" encoding="utf-8"?>
<p:tagLst xmlns:a="http://schemas.openxmlformats.org/drawingml/2006/main" xmlns:r="http://schemas.openxmlformats.org/officeDocument/2006/relationships" xmlns:p="http://schemas.openxmlformats.org/presentationml/2006/main">
  <p:tag name="NUM" val="2"/>
</p:tagLst>
</file>

<file path=ppt/tags/tag21.xml><?xml version="1.0" encoding="utf-8"?>
<p:tagLst xmlns:a="http://schemas.openxmlformats.org/drawingml/2006/main" xmlns:r="http://schemas.openxmlformats.org/officeDocument/2006/relationships" xmlns:p="http://schemas.openxmlformats.org/presentationml/2006/main">
  <p:tag name="NUM" val="3"/>
</p:tagLst>
</file>

<file path=ppt/tags/tag22.xml><?xml version="1.0" encoding="utf-8"?>
<p:tagLst xmlns:a="http://schemas.openxmlformats.org/drawingml/2006/main" xmlns:r="http://schemas.openxmlformats.org/officeDocument/2006/relationships" xmlns:p="http://schemas.openxmlformats.org/presentationml/2006/main">
  <p:tag name="NUM" val="1"/>
</p:tagLst>
</file>

<file path=ppt/tags/tag23.xml><?xml version="1.0" encoding="utf-8"?>
<p:tagLst xmlns:a="http://schemas.openxmlformats.org/drawingml/2006/main" xmlns:r="http://schemas.openxmlformats.org/officeDocument/2006/relationships" xmlns:p="http://schemas.openxmlformats.org/presentationml/2006/main">
  <p:tag name="NUM" val="2"/>
</p:tagLst>
</file>

<file path=ppt/tags/tag24.xml><?xml version="1.0" encoding="utf-8"?>
<p:tagLst xmlns:a="http://schemas.openxmlformats.org/drawingml/2006/main" xmlns:r="http://schemas.openxmlformats.org/officeDocument/2006/relationships" xmlns:p="http://schemas.openxmlformats.org/presentationml/2006/main">
  <p:tag name="NUM" val="1"/>
</p:tagLst>
</file>

<file path=ppt/tags/tag25.xml><?xml version="1.0" encoding="utf-8"?>
<p:tagLst xmlns:a="http://schemas.openxmlformats.org/drawingml/2006/main" xmlns:r="http://schemas.openxmlformats.org/officeDocument/2006/relationships" xmlns:p="http://schemas.openxmlformats.org/presentationml/2006/main">
  <p:tag name="NUM" val="1"/>
</p:tagLst>
</file>

<file path=ppt/tags/tag26.xml><?xml version="1.0" encoding="utf-8"?>
<p:tagLst xmlns:a="http://schemas.openxmlformats.org/drawingml/2006/main" xmlns:r="http://schemas.openxmlformats.org/officeDocument/2006/relationships" xmlns:p="http://schemas.openxmlformats.org/presentationml/2006/main">
  <p:tag name="NUM" val="2"/>
</p:tagLst>
</file>

<file path=ppt/tags/tag27.xml><?xml version="1.0" encoding="utf-8"?>
<p:tagLst xmlns:a="http://schemas.openxmlformats.org/drawingml/2006/main" xmlns:r="http://schemas.openxmlformats.org/officeDocument/2006/relationships" xmlns:p="http://schemas.openxmlformats.org/presentationml/2006/main">
  <p:tag name="NUM" val="1"/>
</p:tagLst>
</file>

<file path=ppt/tags/tag28.xml><?xml version="1.0" encoding="utf-8"?>
<p:tagLst xmlns:a="http://schemas.openxmlformats.org/drawingml/2006/main" xmlns:r="http://schemas.openxmlformats.org/officeDocument/2006/relationships" xmlns:p="http://schemas.openxmlformats.org/presentationml/2006/main">
  <p:tag name="NUM" val="2"/>
</p:tagLst>
</file>

<file path=ppt/tags/tag29.xml><?xml version="1.0" encoding="utf-8"?>
<p:tagLst xmlns:a="http://schemas.openxmlformats.org/drawingml/2006/main" xmlns:r="http://schemas.openxmlformats.org/officeDocument/2006/relationships" xmlns:p="http://schemas.openxmlformats.org/presentationml/2006/main">
  <p:tag name="NUM" val="1"/>
</p:tagLst>
</file>

<file path=ppt/tags/tag3.xml><?xml version="1.0" encoding="utf-8"?>
<p:tagLst xmlns:a="http://schemas.openxmlformats.org/drawingml/2006/main" xmlns:r="http://schemas.openxmlformats.org/officeDocument/2006/relationships" xmlns:p="http://schemas.openxmlformats.org/presentationml/2006/main">
  <p:tag name="NUM" val="1"/>
</p:tagLst>
</file>

<file path=ppt/tags/tag30.xml><?xml version="1.0" encoding="utf-8"?>
<p:tagLst xmlns:a="http://schemas.openxmlformats.org/drawingml/2006/main" xmlns:r="http://schemas.openxmlformats.org/officeDocument/2006/relationships" xmlns:p="http://schemas.openxmlformats.org/presentationml/2006/main">
  <p:tag name="NUM" val="2"/>
</p:tagLst>
</file>

<file path=ppt/tags/tag31.xml><?xml version="1.0" encoding="utf-8"?>
<p:tagLst xmlns:a="http://schemas.openxmlformats.org/drawingml/2006/main" xmlns:r="http://schemas.openxmlformats.org/officeDocument/2006/relationships" xmlns:p="http://schemas.openxmlformats.org/presentationml/2006/main">
  <p:tag name="NUM" val="1"/>
</p:tagLst>
</file>

<file path=ppt/tags/tag32.xml><?xml version="1.0" encoding="utf-8"?>
<p:tagLst xmlns:a="http://schemas.openxmlformats.org/drawingml/2006/main" xmlns:r="http://schemas.openxmlformats.org/officeDocument/2006/relationships" xmlns:p="http://schemas.openxmlformats.org/presentationml/2006/main">
  <p:tag name="NUM" val="2"/>
</p:tagLst>
</file>

<file path=ppt/tags/tag33.xml><?xml version="1.0" encoding="utf-8"?>
<p:tagLst xmlns:a="http://schemas.openxmlformats.org/drawingml/2006/main" xmlns:r="http://schemas.openxmlformats.org/officeDocument/2006/relationships" xmlns:p="http://schemas.openxmlformats.org/presentationml/2006/main">
  <p:tag name="NUM" val="3"/>
</p:tagLst>
</file>

<file path=ppt/tags/tag34.xml><?xml version="1.0" encoding="utf-8"?>
<p:tagLst xmlns:a="http://schemas.openxmlformats.org/drawingml/2006/main" xmlns:r="http://schemas.openxmlformats.org/officeDocument/2006/relationships" xmlns:p="http://schemas.openxmlformats.org/presentationml/2006/main">
  <p:tag name="NUM" val="1"/>
</p:tagLst>
</file>

<file path=ppt/tags/tag35.xml><?xml version="1.0" encoding="utf-8"?>
<p:tagLst xmlns:a="http://schemas.openxmlformats.org/drawingml/2006/main" xmlns:r="http://schemas.openxmlformats.org/officeDocument/2006/relationships" xmlns:p="http://schemas.openxmlformats.org/presentationml/2006/main">
  <p:tag name="NUM" val="2"/>
</p:tagLst>
</file>

<file path=ppt/tags/tag36.xml><?xml version="1.0" encoding="utf-8"?>
<p:tagLst xmlns:a="http://schemas.openxmlformats.org/drawingml/2006/main" xmlns:r="http://schemas.openxmlformats.org/officeDocument/2006/relationships" xmlns:p="http://schemas.openxmlformats.org/presentationml/2006/main">
  <p:tag name="NUM" val="1"/>
</p:tagLst>
</file>

<file path=ppt/tags/tag37.xml><?xml version="1.0" encoding="utf-8"?>
<p:tagLst xmlns:a="http://schemas.openxmlformats.org/drawingml/2006/main" xmlns:r="http://schemas.openxmlformats.org/officeDocument/2006/relationships" xmlns:p="http://schemas.openxmlformats.org/presentationml/2006/main">
  <p:tag name="NUM" val="2"/>
</p:tagLst>
</file>

<file path=ppt/tags/tag38.xml><?xml version="1.0" encoding="utf-8"?>
<p:tagLst xmlns:a="http://schemas.openxmlformats.org/drawingml/2006/main" xmlns:r="http://schemas.openxmlformats.org/officeDocument/2006/relationships" xmlns:p="http://schemas.openxmlformats.org/presentationml/2006/main">
  <p:tag name="NUM" val="1"/>
</p:tagLst>
</file>

<file path=ppt/tags/tag39.xml><?xml version="1.0" encoding="utf-8"?>
<p:tagLst xmlns:a="http://schemas.openxmlformats.org/drawingml/2006/main" xmlns:r="http://schemas.openxmlformats.org/officeDocument/2006/relationships" xmlns:p="http://schemas.openxmlformats.org/presentationml/2006/main">
  <p:tag name="NUM" val="2"/>
</p:tagLst>
</file>

<file path=ppt/tags/tag4.xml><?xml version="1.0" encoding="utf-8"?>
<p:tagLst xmlns:a="http://schemas.openxmlformats.org/drawingml/2006/main" xmlns:r="http://schemas.openxmlformats.org/officeDocument/2006/relationships" xmlns:p="http://schemas.openxmlformats.org/presentationml/2006/main">
  <p:tag name="NUM" val="1"/>
</p:tagLst>
</file>

<file path=ppt/tags/tag40.xml><?xml version="1.0" encoding="utf-8"?>
<p:tagLst xmlns:a="http://schemas.openxmlformats.org/drawingml/2006/main" xmlns:r="http://schemas.openxmlformats.org/officeDocument/2006/relationships" xmlns:p="http://schemas.openxmlformats.org/presentationml/2006/main">
  <p:tag name="NUM" val="1"/>
</p:tagLst>
</file>

<file path=ppt/tags/tag41.xml><?xml version="1.0" encoding="utf-8"?>
<p:tagLst xmlns:a="http://schemas.openxmlformats.org/drawingml/2006/main" xmlns:r="http://schemas.openxmlformats.org/officeDocument/2006/relationships" xmlns:p="http://schemas.openxmlformats.org/presentationml/2006/main">
  <p:tag name="NUM" val="2"/>
</p:tagLst>
</file>

<file path=ppt/tags/tag42.xml><?xml version="1.0" encoding="utf-8"?>
<p:tagLst xmlns:a="http://schemas.openxmlformats.org/drawingml/2006/main" xmlns:r="http://schemas.openxmlformats.org/officeDocument/2006/relationships" xmlns:p="http://schemas.openxmlformats.org/presentationml/2006/main">
  <p:tag name="NUM" val="1"/>
</p:tagLst>
</file>

<file path=ppt/tags/tag43.xml><?xml version="1.0" encoding="utf-8"?>
<p:tagLst xmlns:a="http://schemas.openxmlformats.org/drawingml/2006/main" xmlns:r="http://schemas.openxmlformats.org/officeDocument/2006/relationships" xmlns:p="http://schemas.openxmlformats.org/presentationml/2006/main">
  <p:tag name="NUM" val="2"/>
</p:tagLst>
</file>

<file path=ppt/tags/tag44.xml><?xml version="1.0" encoding="utf-8"?>
<p:tagLst xmlns:a="http://schemas.openxmlformats.org/drawingml/2006/main" xmlns:r="http://schemas.openxmlformats.org/officeDocument/2006/relationships" xmlns:p="http://schemas.openxmlformats.org/presentationml/2006/main">
  <p:tag name="NUM" val="1"/>
</p:tagLst>
</file>

<file path=ppt/tags/tag45.xml><?xml version="1.0" encoding="utf-8"?>
<p:tagLst xmlns:a="http://schemas.openxmlformats.org/drawingml/2006/main" xmlns:r="http://schemas.openxmlformats.org/officeDocument/2006/relationships" xmlns:p="http://schemas.openxmlformats.org/presentationml/2006/main">
  <p:tag name="NUM" val="1"/>
</p:tagLst>
</file>

<file path=ppt/tags/tag46.xml><?xml version="1.0" encoding="utf-8"?>
<p:tagLst xmlns:a="http://schemas.openxmlformats.org/drawingml/2006/main" xmlns:r="http://schemas.openxmlformats.org/officeDocument/2006/relationships" xmlns:p="http://schemas.openxmlformats.org/presentationml/2006/main">
  <p:tag name="NUM" val="2"/>
</p:tagLst>
</file>

<file path=ppt/tags/tag47.xml><?xml version="1.0" encoding="utf-8"?>
<p:tagLst xmlns:a="http://schemas.openxmlformats.org/drawingml/2006/main" xmlns:r="http://schemas.openxmlformats.org/officeDocument/2006/relationships" xmlns:p="http://schemas.openxmlformats.org/presentationml/2006/main">
  <p:tag name="NUM" val="3"/>
</p:tagLst>
</file>

<file path=ppt/tags/tag48.xml><?xml version="1.0" encoding="utf-8"?>
<p:tagLst xmlns:a="http://schemas.openxmlformats.org/drawingml/2006/main" xmlns:r="http://schemas.openxmlformats.org/officeDocument/2006/relationships" xmlns:p="http://schemas.openxmlformats.org/presentationml/2006/main">
  <p:tag name="NUM" val="1"/>
</p:tagLst>
</file>

<file path=ppt/tags/tag49.xml><?xml version="1.0" encoding="utf-8"?>
<p:tagLst xmlns:a="http://schemas.openxmlformats.org/drawingml/2006/main" xmlns:r="http://schemas.openxmlformats.org/officeDocument/2006/relationships" xmlns:p="http://schemas.openxmlformats.org/presentationml/2006/main">
  <p:tag name="NUM" val="2"/>
</p:tagLst>
</file>

<file path=ppt/tags/tag5.xml><?xml version="1.0" encoding="utf-8"?>
<p:tagLst xmlns:a="http://schemas.openxmlformats.org/drawingml/2006/main" xmlns:r="http://schemas.openxmlformats.org/officeDocument/2006/relationships" xmlns:p="http://schemas.openxmlformats.org/presentationml/2006/main">
  <p:tag name="NUM" val="2"/>
</p:tagLst>
</file>

<file path=ppt/tags/tag50.xml><?xml version="1.0" encoding="utf-8"?>
<p:tagLst xmlns:a="http://schemas.openxmlformats.org/drawingml/2006/main" xmlns:r="http://schemas.openxmlformats.org/officeDocument/2006/relationships" xmlns:p="http://schemas.openxmlformats.org/presentationml/2006/main">
  <p:tag name="NUM" val="3"/>
</p:tagLst>
</file>

<file path=ppt/tags/tag51.xml><?xml version="1.0" encoding="utf-8"?>
<p:tagLst xmlns:a="http://schemas.openxmlformats.org/drawingml/2006/main" xmlns:r="http://schemas.openxmlformats.org/officeDocument/2006/relationships" xmlns:p="http://schemas.openxmlformats.org/presentationml/2006/main">
  <p:tag name="NUM" val="1"/>
</p:tagLst>
</file>

<file path=ppt/tags/tag52.xml><?xml version="1.0" encoding="utf-8"?>
<p:tagLst xmlns:a="http://schemas.openxmlformats.org/drawingml/2006/main" xmlns:r="http://schemas.openxmlformats.org/officeDocument/2006/relationships" xmlns:p="http://schemas.openxmlformats.org/presentationml/2006/main">
  <p:tag name="NUM" val="2"/>
</p:tagLst>
</file>

<file path=ppt/tags/tag53.xml><?xml version="1.0" encoding="utf-8"?>
<p:tagLst xmlns:a="http://schemas.openxmlformats.org/drawingml/2006/main" xmlns:r="http://schemas.openxmlformats.org/officeDocument/2006/relationships" xmlns:p="http://schemas.openxmlformats.org/presentationml/2006/main">
  <p:tag name="NUM" val="3"/>
</p:tagLst>
</file>

<file path=ppt/tags/tag54.xml><?xml version="1.0" encoding="utf-8"?>
<p:tagLst xmlns:a="http://schemas.openxmlformats.org/drawingml/2006/main" xmlns:r="http://schemas.openxmlformats.org/officeDocument/2006/relationships" xmlns:p="http://schemas.openxmlformats.org/presentationml/2006/main">
  <p:tag name="NUM" val="1"/>
</p:tagLst>
</file>

<file path=ppt/tags/tag55.xml><?xml version="1.0" encoding="utf-8"?>
<p:tagLst xmlns:a="http://schemas.openxmlformats.org/drawingml/2006/main" xmlns:r="http://schemas.openxmlformats.org/officeDocument/2006/relationships" xmlns:p="http://schemas.openxmlformats.org/presentationml/2006/main">
  <p:tag name="NUM" val="2"/>
</p:tagLst>
</file>

<file path=ppt/tags/tag56.xml><?xml version="1.0" encoding="utf-8"?>
<p:tagLst xmlns:a="http://schemas.openxmlformats.org/drawingml/2006/main" xmlns:r="http://schemas.openxmlformats.org/officeDocument/2006/relationships" xmlns:p="http://schemas.openxmlformats.org/presentationml/2006/main">
  <p:tag name="NUM" val="3"/>
</p:tagLst>
</file>

<file path=ppt/tags/tag57.xml><?xml version="1.0" encoding="utf-8"?>
<p:tagLst xmlns:a="http://schemas.openxmlformats.org/drawingml/2006/main" xmlns:r="http://schemas.openxmlformats.org/officeDocument/2006/relationships" xmlns:p="http://schemas.openxmlformats.org/presentationml/2006/main">
  <p:tag name="NUM" val="1"/>
</p:tagLst>
</file>

<file path=ppt/tags/tag58.xml><?xml version="1.0" encoding="utf-8"?>
<p:tagLst xmlns:a="http://schemas.openxmlformats.org/drawingml/2006/main" xmlns:r="http://schemas.openxmlformats.org/officeDocument/2006/relationships" xmlns:p="http://schemas.openxmlformats.org/presentationml/2006/main">
  <p:tag name="NUM" val="2"/>
</p:tagLst>
</file>

<file path=ppt/tags/tag59.xml><?xml version="1.0" encoding="utf-8"?>
<p:tagLst xmlns:a="http://schemas.openxmlformats.org/drawingml/2006/main" xmlns:r="http://schemas.openxmlformats.org/officeDocument/2006/relationships" xmlns:p="http://schemas.openxmlformats.org/presentationml/2006/main">
  <p:tag name="NUM" val="3"/>
</p:tagLst>
</file>

<file path=ppt/tags/tag6.xml><?xml version="1.0" encoding="utf-8"?>
<p:tagLst xmlns:a="http://schemas.openxmlformats.org/drawingml/2006/main" xmlns:r="http://schemas.openxmlformats.org/officeDocument/2006/relationships" xmlns:p="http://schemas.openxmlformats.org/presentationml/2006/main">
  <p:tag name="NUM" val="1"/>
</p:tagLst>
</file>

<file path=ppt/tags/tag60.xml><?xml version="1.0" encoding="utf-8"?>
<p:tagLst xmlns:a="http://schemas.openxmlformats.org/drawingml/2006/main" xmlns:r="http://schemas.openxmlformats.org/officeDocument/2006/relationships" xmlns:p="http://schemas.openxmlformats.org/presentationml/2006/main">
  <p:tag name="NUM" val="1"/>
</p:tagLst>
</file>

<file path=ppt/tags/tag61.xml><?xml version="1.0" encoding="utf-8"?>
<p:tagLst xmlns:a="http://schemas.openxmlformats.org/drawingml/2006/main" xmlns:r="http://schemas.openxmlformats.org/officeDocument/2006/relationships" xmlns:p="http://schemas.openxmlformats.org/presentationml/2006/main">
  <p:tag name="NUM" val="2"/>
</p:tagLst>
</file>

<file path=ppt/tags/tag62.xml><?xml version="1.0" encoding="utf-8"?>
<p:tagLst xmlns:a="http://schemas.openxmlformats.org/drawingml/2006/main" xmlns:r="http://schemas.openxmlformats.org/officeDocument/2006/relationships" xmlns:p="http://schemas.openxmlformats.org/presentationml/2006/main">
  <p:tag name="NUM" val="3"/>
</p:tagLst>
</file>

<file path=ppt/tags/tag63.xml><?xml version="1.0" encoding="utf-8"?>
<p:tagLst xmlns:a="http://schemas.openxmlformats.org/drawingml/2006/main" xmlns:r="http://schemas.openxmlformats.org/officeDocument/2006/relationships" xmlns:p="http://schemas.openxmlformats.org/presentationml/2006/main">
  <p:tag name="NUM" val="1"/>
</p:tagLst>
</file>

<file path=ppt/tags/tag64.xml><?xml version="1.0" encoding="utf-8"?>
<p:tagLst xmlns:a="http://schemas.openxmlformats.org/drawingml/2006/main" xmlns:r="http://schemas.openxmlformats.org/officeDocument/2006/relationships" xmlns:p="http://schemas.openxmlformats.org/presentationml/2006/main">
  <p:tag name="NUM" val="2"/>
</p:tagLst>
</file>

<file path=ppt/tags/tag65.xml><?xml version="1.0" encoding="utf-8"?>
<p:tagLst xmlns:a="http://schemas.openxmlformats.org/drawingml/2006/main" xmlns:r="http://schemas.openxmlformats.org/officeDocument/2006/relationships" xmlns:p="http://schemas.openxmlformats.org/presentationml/2006/main">
  <p:tag name="NUM" val="3"/>
</p:tagLst>
</file>

<file path=ppt/tags/tag66.xml><?xml version="1.0" encoding="utf-8"?>
<p:tagLst xmlns:a="http://schemas.openxmlformats.org/drawingml/2006/main" xmlns:r="http://schemas.openxmlformats.org/officeDocument/2006/relationships" xmlns:p="http://schemas.openxmlformats.org/presentationml/2006/main">
  <p:tag name="NUM" val="1"/>
</p:tagLst>
</file>

<file path=ppt/tags/tag67.xml><?xml version="1.0" encoding="utf-8"?>
<p:tagLst xmlns:a="http://schemas.openxmlformats.org/drawingml/2006/main" xmlns:r="http://schemas.openxmlformats.org/officeDocument/2006/relationships" xmlns:p="http://schemas.openxmlformats.org/presentationml/2006/main">
  <p:tag name="NUM" val="2"/>
</p:tagLst>
</file>

<file path=ppt/tags/tag68.xml><?xml version="1.0" encoding="utf-8"?>
<p:tagLst xmlns:a="http://schemas.openxmlformats.org/drawingml/2006/main" xmlns:r="http://schemas.openxmlformats.org/officeDocument/2006/relationships" xmlns:p="http://schemas.openxmlformats.org/presentationml/2006/main">
  <p:tag name="NUM" val="3"/>
</p:tagLst>
</file>

<file path=ppt/tags/tag69.xml><?xml version="1.0" encoding="utf-8"?>
<p:tagLst xmlns:a="http://schemas.openxmlformats.org/drawingml/2006/main" xmlns:r="http://schemas.openxmlformats.org/officeDocument/2006/relationships" xmlns:p="http://schemas.openxmlformats.org/presentationml/2006/main">
  <p:tag name="NUM" val="1"/>
</p:tagLst>
</file>

<file path=ppt/tags/tag7.xml><?xml version="1.0" encoding="utf-8"?>
<p:tagLst xmlns:a="http://schemas.openxmlformats.org/drawingml/2006/main" xmlns:r="http://schemas.openxmlformats.org/officeDocument/2006/relationships" xmlns:p="http://schemas.openxmlformats.org/presentationml/2006/main">
  <p:tag name="NUM" val="2"/>
</p:tagLst>
</file>

<file path=ppt/tags/tag70.xml><?xml version="1.0" encoding="utf-8"?>
<p:tagLst xmlns:a="http://schemas.openxmlformats.org/drawingml/2006/main" xmlns:r="http://schemas.openxmlformats.org/officeDocument/2006/relationships" xmlns:p="http://schemas.openxmlformats.org/presentationml/2006/main">
  <p:tag name="NUM" val="2"/>
</p:tagLst>
</file>

<file path=ppt/tags/tag71.xml><?xml version="1.0" encoding="utf-8"?>
<p:tagLst xmlns:a="http://schemas.openxmlformats.org/drawingml/2006/main" xmlns:r="http://schemas.openxmlformats.org/officeDocument/2006/relationships" xmlns:p="http://schemas.openxmlformats.org/presentationml/2006/main">
  <p:tag name="NUM" val="3"/>
</p:tagLst>
</file>

<file path=ppt/tags/tag72.xml><?xml version="1.0" encoding="utf-8"?>
<p:tagLst xmlns:a="http://schemas.openxmlformats.org/drawingml/2006/main" xmlns:r="http://schemas.openxmlformats.org/officeDocument/2006/relationships" xmlns:p="http://schemas.openxmlformats.org/presentationml/2006/main">
  <p:tag name="NUM" val="1"/>
</p:tagLst>
</file>

<file path=ppt/tags/tag73.xml><?xml version="1.0" encoding="utf-8"?>
<p:tagLst xmlns:a="http://schemas.openxmlformats.org/drawingml/2006/main" xmlns:r="http://schemas.openxmlformats.org/officeDocument/2006/relationships" xmlns:p="http://schemas.openxmlformats.org/presentationml/2006/main">
  <p:tag name="NUM" val="2"/>
</p:tagLst>
</file>

<file path=ppt/tags/tag74.xml><?xml version="1.0" encoding="utf-8"?>
<p:tagLst xmlns:a="http://schemas.openxmlformats.org/drawingml/2006/main" xmlns:r="http://schemas.openxmlformats.org/officeDocument/2006/relationships" xmlns:p="http://schemas.openxmlformats.org/presentationml/2006/main">
  <p:tag name="NUM" val="3"/>
</p:tagLst>
</file>

<file path=ppt/tags/tag75.xml><?xml version="1.0" encoding="utf-8"?>
<p:tagLst xmlns:a="http://schemas.openxmlformats.org/drawingml/2006/main" xmlns:r="http://schemas.openxmlformats.org/officeDocument/2006/relationships" xmlns:p="http://schemas.openxmlformats.org/presentationml/2006/main">
  <p:tag name="NUM" val="1"/>
</p:tagLst>
</file>

<file path=ppt/tags/tag76.xml><?xml version="1.0" encoding="utf-8"?>
<p:tagLst xmlns:a="http://schemas.openxmlformats.org/drawingml/2006/main" xmlns:r="http://schemas.openxmlformats.org/officeDocument/2006/relationships" xmlns:p="http://schemas.openxmlformats.org/presentationml/2006/main">
  <p:tag name="NUM" val="2"/>
</p:tagLst>
</file>

<file path=ppt/tags/tag77.xml><?xml version="1.0" encoding="utf-8"?>
<p:tagLst xmlns:a="http://schemas.openxmlformats.org/drawingml/2006/main" xmlns:r="http://schemas.openxmlformats.org/officeDocument/2006/relationships" xmlns:p="http://schemas.openxmlformats.org/presentationml/2006/main">
  <p:tag name="NUM" val="3"/>
</p:tagLst>
</file>

<file path=ppt/tags/tag78.xml><?xml version="1.0" encoding="utf-8"?>
<p:tagLst xmlns:a="http://schemas.openxmlformats.org/drawingml/2006/main" xmlns:r="http://schemas.openxmlformats.org/officeDocument/2006/relationships" xmlns:p="http://schemas.openxmlformats.org/presentationml/2006/main">
  <p:tag name="NUM" val="1"/>
</p:tagLst>
</file>

<file path=ppt/tags/tag79.xml><?xml version="1.0" encoding="utf-8"?>
<p:tagLst xmlns:a="http://schemas.openxmlformats.org/drawingml/2006/main" xmlns:r="http://schemas.openxmlformats.org/officeDocument/2006/relationships" xmlns:p="http://schemas.openxmlformats.org/presentationml/2006/main">
  <p:tag name="NUM" val="2"/>
</p:tagLst>
</file>

<file path=ppt/tags/tag8.xml><?xml version="1.0" encoding="utf-8"?>
<p:tagLst xmlns:a="http://schemas.openxmlformats.org/drawingml/2006/main" xmlns:r="http://schemas.openxmlformats.org/officeDocument/2006/relationships" xmlns:p="http://schemas.openxmlformats.org/presentationml/2006/main">
  <p:tag name="NUM" val="3"/>
</p:tagLst>
</file>

<file path=ppt/tags/tag80.xml><?xml version="1.0" encoding="utf-8"?>
<p:tagLst xmlns:a="http://schemas.openxmlformats.org/drawingml/2006/main" xmlns:r="http://schemas.openxmlformats.org/officeDocument/2006/relationships" xmlns:p="http://schemas.openxmlformats.org/presentationml/2006/main">
  <p:tag name="NUM" val="3"/>
</p:tagLst>
</file>

<file path=ppt/tags/tag81.xml><?xml version="1.0" encoding="utf-8"?>
<p:tagLst xmlns:a="http://schemas.openxmlformats.org/drawingml/2006/main" xmlns:r="http://schemas.openxmlformats.org/officeDocument/2006/relationships" xmlns:p="http://schemas.openxmlformats.org/presentationml/2006/main">
  <p:tag name="NUM" val="1"/>
</p:tagLst>
</file>

<file path=ppt/tags/tag82.xml><?xml version="1.0" encoding="utf-8"?>
<p:tagLst xmlns:a="http://schemas.openxmlformats.org/drawingml/2006/main" xmlns:r="http://schemas.openxmlformats.org/officeDocument/2006/relationships" xmlns:p="http://schemas.openxmlformats.org/presentationml/2006/main">
  <p:tag name="NUM" val="2"/>
</p:tagLst>
</file>

<file path=ppt/tags/tag83.xml><?xml version="1.0" encoding="utf-8"?>
<p:tagLst xmlns:a="http://schemas.openxmlformats.org/drawingml/2006/main" xmlns:r="http://schemas.openxmlformats.org/officeDocument/2006/relationships" xmlns:p="http://schemas.openxmlformats.org/presentationml/2006/main">
  <p:tag name="NUM" val="3"/>
</p:tagLst>
</file>

<file path=ppt/tags/tag84.xml><?xml version="1.0" encoding="utf-8"?>
<p:tagLst xmlns:a="http://schemas.openxmlformats.org/drawingml/2006/main" xmlns:r="http://schemas.openxmlformats.org/officeDocument/2006/relationships" xmlns:p="http://schemas.openxmlformats.org/presentationml/2006/main">
  <p:tag name="NUM" val="1"/>
</p:tagLst>
</file>

<file path=ppt/tags/tag85.xml><?xml version="1.0" encoding="utf-8"?>
<p:tagLst xmlns:a="http://schemas.openxmlformats.org/drawingml/2006/main" xmlns:r="http://schemas.openxmlformats.org/officeDocument/2006/relationships" xmlns:p="http://schemas.openxmlformats.org/presentationml/2006/main">
  <p:tag name="NUM" val="2"/>
</p:tagLst>
</file>

<file path=ppt/tags/tag86.xml><?xml version="1.0" encoding="utf-8"?>
<p:tagLst xmlns:a="http://schemas.openxmlformats.org/drawingml/2006/main" xmlns:r="http://schemas.openxmlformats.org/officeDocument/2006/relationships" xmlns:p="http://schemas.openxmlformats.org/presentationml/2006/main">
  <p:tag name="NUM" val="3"/>
</p:tagLst>
</file>

<file path=ppt/tags/tag87.xml><?xml version="1.0" encoding="utf-8"?>
<p:tagLst xmlns:a="http://schemas.openxmlformats.org/drawingml/2006/main" xmlns:r="http://schemas.openxmlformats.org/officeDocument/2006/relationships" xmlns:p="http://schemas.openxmlformats.org/presentationml/2006/main">
  <p:tag name="NUM" val="1"/>
</p:tagLst>
</file>

<file path=ppt/tags/tag88.xml><?xml version="1.0" encoding="utf-8"?>
<p:tagLst xmlns:a="http://schemas.openxmlformats.org/drawingml/2006/main" xmlns:r="http://schemas.openxmlformats.org/officeDocument/2006/relationships" xmlns:p="http://schemas.openxmlformats.org/presentationml/2006/main">
  <p:tag name="NUM" val="2"/>
</p:tagLst>
</file>

<file path=ppt/tags/tag89.xml><?xml version="1.0" encoding="utf-8"?>
<p:tagLst xmlns:a="http://schemas.openxmlformats.org/drawingml/2006/main" xmlns:r="http://schemas.openxmlformats.org/officeDocument/2006/relationships" xmlns:p="http://schemas.openxmlformats.org/presentationml/2006/main">
  <p:tag name="NUM" val="3"/>
</p:tagLst>
</file>

<file path=ppt/tags/tag9.xml><?xml version="1.0" encoding="utf-8"?>
<p:tagLst xmlns:a="http://schemas.openxmlformats.org/drawingml/2006/main" xmlns:r="http://schemas.openxmlformats.org/officeDocument/2006/relationships" xmlns:p="http://schemas.openxmlformats.org/presentationml/2006/main">
  <p:tag name="NUM"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52591365DD56D4D8750E674CD62EF32" ma:contentTypeVersion="23" ma:contentTypeDescription="Create a new document." ma:contentTypeScope="" ma:versionID="cb13b2ccf3ff550db0c30d0bf35d4c0f">
  <xsd:schema xmlns:xsd="http://www.w3.org/2001/XMLSchema" xmlns:xs="http://www.w3.org/2001/XMLSchema" xmlns:p="http://schemas.microsoft.com/office/2006/metadata/properties" xmlns:ns2="ffaef953-2cda-4d9d-b070-85228d2d3b5f" xmlns:ns3="756f3f7a-cc20-4157-bc78-ddc9769d8db6" xmlns:ns4="985ec44e-1bab-4c0b-9df0-6ba128686fc9" targetNamespace="http://schemas.microsoft.com/office/2006/metadata/properties" ma:root="true" ma:fieldsID="86e953e7722f0059faeeaa7490a364c2" ns2:_="" ns3:_="" ns4:_="">
    <xsd:import namespace="ffaef953-2cda-4d9d-b070-85228d2d3b5f"/>
    <xsd:import namespace="756f3f7a-cc20-4157-bc78-ddc9769d8db6"/>
    <xsd:import namespace="985ec44e-1bab-4c0b-9df0-6ba128686fc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_x0023_"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AutoKeyPoints" minOccurs="0"/>
                <xsd:element ref="ns2:MediaServiceKeyPoints" minOccurs="0"/>
                <xsd:element ref="ns2:_Flow_SignoffStatus" minOccurs="0"/>
                <xsd:element ref="ns2:MediaLengthInSeconds" minOccurs="0"/>
                <xsd:element ref="ns4:TaxCatchAll" minOccurs="0"/>
                <xsd:element ref="ns2:lcf76f155ced4ddcb4097134ff3c332f"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faef953-2cda-4d9d-b070-85228d2d3b5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_x0023_" ma:index="12" nillable="true" ma:displayName="#" ma:format="Dropdown" ma:internalName="_x0023_" ma:percentage="FALSE">
      <xsd:simpleType>
        <xsd:restriction base="dms:Number"/>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_Flow_SignoffStatus" ma:index="21" nillable="true" ma:displayName="Sign-off status" ma:internalName="Sign_x002d_off_x0020_status">
      <xsd:simpleType>
        <xsd:restriction base="dms:Text"/>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8175662-8596-484a-92c7-351d01561e22"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6"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56f3f7a-cc20-4157-bc78-ddc9769d8db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85ec44e-1bab-4c0b-9df0-6ba128686fc9"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d48d4a9f-cfb2-42af-b391-1b84484739eb}" ma:internalName="TaxCatchAll" ma:showField="CatchAllData" ma:web="756f3f7a-cc20-4157-bc78-ddc9769d8db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ffaef953-2cda-4d9d-b070-85228d2d3b5f">
      <Terms xmlns="http://schemas.microsoft.com/office/infopath/2007/PartnerControls"/>
    </lcf76f155ced4ddcb4097134ff3c332f>
    <TaxCatchAll xmlns="985ec44e-1bab-4c0b-9df0-6ba128686fc9" xsi:nil="true"/>
    <SharedWithUsers xmlns="756f3f7a-cc20-4157-bc78-ddc9769d8db6">
      <UserInfo>
        <DisplayName/>
        <AccountId xsi:nil="true"/>
        <AccountType/>
      </UserInfo>
    </SharedWithUsers>
    <_Flow_SignoffStatus xmlns="ffaef953-2cda-4d9d-b070-85228d2d3b5f" xsi:nil="true"/>
    <_x0023_ xmlns="ffaef953-2cda-4d9d-b070-85228d2d3b5f"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36A4F41-0FFE-4141-B46B-13EEC70025B8}"/>
</file>

<file path=customXml/itemProps2.xml><?xml version="1.0" encoding="utf-8"?>
<ds:datastoreItem xmlns:ds="http://schemas.openxmlformats.org/officeDocument/2006/customXml" ds:itemID="{60689EA7-CE69-4D4F-8F10-39209AC0F36C}">
  <ds:schemaRefs>
    <ds:schemaRef ds:uri="http://purl.org/dc/dcmitype/"/>
    <ds:schemaRef ds:uri="http://schemas.microsoft.com/office/2006/documentManagement/types"/>
    <ds:schemaRef ds:uri="http://purl.org/dc/elements/1.1/"/>
    <ds:schemaRef ds:uri="http://schemas.microsoft.com/office/2006/metadata/properties"/>
    <ds:schemaRef ds:uri="28943420-3cce-465e-a204-04bce5f1b343"/>
    <ds:schemaRef ds:uri="http://schemas.openxmlformats.org/package/2006/metadata/core-properties"/>
    <ds:schemaRef ds:uri="http://www.w3.org/XML/1998/namespace"/>
    <ds:schemaRef ds:uri="http://purl.org/dc/terms/"/>
    <ds:schemaRef ds:uri="http://schemas.microsoft.com/office/infopath/2007/PartnerControls"/>
    <ds:schemaRef ds:uri="2286246c-fc21-4ee8-a407-068ba74e6317"/>
    <ds:schemaRef ds:uri="ffaef953-2cda-4d9d-b070-85228d2d3b5f"/>
    <ds:schemaRef ds:uri="985ec44e-1bab-4c0b-9df0-6ba128686fc9"/>
    <ds:schemaRef ds:uri="756f3f7a-cc20-4157-bc78-ddc9769d8db6"/>
  </ds:schemaRefs>
</ds:datastoreItem>
</file>

<file path=customXml/itemProps3.xml><?xml version="1.0" encoding="utf-8"?>
<ds:datastoreItem xmlns:ds="http://schemas.openxmlformats.org/officeDocument/2006/customXml" ds:itemID="{883906A3-39D1-4884-A96C-63D1043103C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1981</Words>
  <Application>Microsoft Office PowerPoint</Application>
  <PresentationFormat>Widescreen</PresentationFormat>
  <Paragraphs>213</Paragraphs>
  <Slides>38</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38</vt:i4>
      </vt:variant>
    </vt:vector>
  </HeadingPairs>
  <TitlesOfParts>
    <vt:vector size="44" baseType="lpstr">
      <vt:lpstr>Arial</vt:lpstr>
      <vt:lpstr>Calibri</vt:lpstr>
      <vt:lpstr>Century Gothic</vt:lpstr>
      <vt:lpstr>Symbol</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VOVF</dc:creator>
  <cp:lastModifiedBy>VOVF</cp:lastModifiedBy>
  <cp:revision>343</cp:revision>
  <dcterms:created xsi:type="dcterms:W3CDTF">2023-10-04T18:52:03Z</dcterms:created>
  <dcterms:modified xsi:type="dcterms:W3CDTF">2025-11-01T16:27:17Z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0x010100E52591365DD56D4D8750E674CD62EF32</vt:lpwstr>
  </property>
  <property fmtid="{D5CDD505-2E9C-101B-9397-08002B2CF9AE}" pid="3" name="MediaServiceImageTags">
    <vt:lpwstr/>
  </property>
  <property fmtid="{D5CDD505-2E9C-101B-9397-08002B2CF9AE}" pid="4" name="Order">
    <vt:r8>50217400</vt:r8>
  </property>
  <property fmtid="{D5CDD505-2E9C-101B-9397-08002B2CF9AE}" pid="5" name="xd_ProgID">
    <vt:lpwstr/>
  </property>
  <property fmtid="{D5CDD505-2E9C-101B-9397-08002B2CF9AE}" pid="6" name="ComplianceAssetId">
    <vt:lpwstr/>
  </property>
  <property fmtid="{D5CDD505-2E9C-101B-9397-08002B2CF9AE}" pid="7" name="TemplateUrl">
    <vt:lpwstr/>
  </property>
  <property fmtid="{D5CDD505-2E9C-101B-9397-08002B2CF9AE}" pid="8" name="_ExtendedDescription">
    <vt:lpwstr/>
  </property>
  <property fmtid="{D5CDD505-2E9C-101B-9397-08002B2CF9AE}" pid="9" name="TriggerFlowInfo">
    <vt:lpwstr/>
  </property>
  <property fmtid="{D5CDD505-2E9C-101B-9397-08002B2CF9AE}" pid="10" name="xd_Signature">
    <vt:lpwstr/>
  </property>
</Properties>
</file>